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6" r:id="rId1"/>
  </p:sldMasterIdLst>
  <p:notesMasterIdLst>
    <p:notesMasterId r:id="rId48"/>
  </p:notesMasterIdLst>
  <p:sldIdLst>
    <p:sldId id="302" r:id="rId2"/>
    <p:sldId id="365" r:id="rId3"/>
    <p:sldId id="354" r:id="rId4"/>
    <p:sldId id="362" r:id="rId5"/>
    <p:sldId id="341" r:id="rId6"/>
    <p:sldId id="366" r:id="rId7"/>
    <p:sldId id="340" r:id="rId8"/>
    <p:sldId id="380" r:id="rId9"/>
    <p:sldId id="377" r:id="rId10"/>
    <p:sldId id="381" r:id="rId11"/>
    <p:sldId id="382" r:id="rId12"/>
    <p:sldId id="342" r:id="rId13"/>
    <p:sldId id="350" r:id="rId14"/>
    <p:sldId id="369" r:id="rId15"/>
    <p:sldId id="383" r:id="rId16"/>
    <p:sldId id="384" r:id="rId17"/>
    <p:sldId id="385" r:id="rId18"/>
    <p:sldId id="386" r:id="rId19"/>
    <p:sldId id="387" r:id="rId20"/>
    <p:sldId id="388" r:id="rId21"/>
    <p:sldId id="389" r:id="rId22"/>
    <p:sldId id="390" r:id="rId23"/>
    <p:sldId id="391" r:id="rId24"/>
    <p:sldId id="392" r:id="rId25"/>
    <p:sldId id="393" r:id="rId26"/>
    <p:sldId id="394" r:id="rId27"/>
    <p:sldId id="395" r:id="rId28"/>
    <p:sldId id="396" r:id="rId29"/>
    <p:sldId id="397" r:id="rId30"/>
    <p:sldId id="370" r:id="rId31"/>
    <p:sldId id="351" r:id="rId32"/>
    <p:sldId id="375" r:id="rId33"/>
    <p:sldId id="374" r:id="rId34"/>
    <p:sldId id="376" r:id="rId35"/>
    <p:sldId id="352" r:id="rId36"/>
    <p:sldId id="349" r:id="rId37"/>
    <p:sldId id="371" r:id="rId38"/>
    <p:sldId id="373" r:id="rId39"/>
    <p:sldId id="398" r:id="rId40"/>
    <p:sldId id="399" r:id="rId41"/>
    <p:sldId id="367" r:id="rId42"/>
    <p:sldId id="368" r:id="rId43"/>
    <p:sldId id="346" r:id="rId44"/>
    <p:sldId id="372" r:id="rId45"/>
    <p:sldId id="363" r:id="rId46"/>
    <p:sldId id="401"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liver Broad" initials="OB"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0000"/>
    <a:srgbClr val="1954A6"/>
    <a:srgbClr val="FFFFFF"/>
    <a:srgbClr val="DEE4EE"/>
    <a:srgbClr val="3B6ABF"/>
    <a:srgbClr val="B0BF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80612" autoAdjust="0"/>
  </p:normalViewPr>
  <p:slideViewPr>
    <p:cSldViewPr snapToGrid="0">
      <p:cViewPr varScale="1">
        <p:scale>
          <a:sx n="91" d="100"/>
          <a:sy n="91" d="100"/>
        </p:scale>
        <p:origin x="22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A1728-CCC6-4FFD-AB4E-CF9E18E50C8E}" type="datetimeFigureOut">
              <a:rPr lang="en-GB" smtClean="0"/>
              <a:t>18/10/2017</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3E99D3-575E-4B33-AEE3-580024E0F63F}" type="slidenum">
              <a:rPr lang="en-GB" smtClean="0"/>
              <a:t>‹#›</a:t>
            </a:fld>
            <a:endParaRPr lang="en-GB"/>
          </a:p>
        </p:txBody>
      </p:sp>
    </p:spTree>
    <p:extLst>
      <p:ext uri="{BB962C8B-B14F-4D97-AF65-F5344CB8AC3E}">
        <p14:creationId xmlns:p14="http://schemas.microsoft.com/office/powerpoint/2010/main" val="1122559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en.wikipedia.org/wiki/Potential_energy"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Nozzl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F4ADF510-92B0-49DE-9C99-E21626351E91}" type="slidenum">
              <a:rPr lang="en-GB" smtClean="0"/>
              <a:t>1</a:t>
            </a:fld>
            <a:endParaRPr lang="en-GB" dirty="0"/>
          </a:p>
        </p:txBody>
      </p:sp>
    </p:spTree>
    <p:extLst>
      <p:ext uri="{BB962C8B-B14F-4D97-AF65-F5344CB8AC3E}">
        <p14:creationId xmlns:p14="http://schemas.microsoft.com/office/powerpoint/2010/main" val="16089628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53E99D3-575E-4B33-AEE3-580024E0F63F}" type="slidenum">
              <a:rPr lang="en-GB" smtClean="0"/>
              <a:t>10</a:t>
            </a:fld>
            <a:endParaRPr lang="en-GB"/>
          </a:p>
        </p:txBody>
      </p:sp>
    </p:spTree>
    <p:extLst>
      <p:ext uri="{BB962C8B-B14F-4D97-AF65-F5344CB8AC3E}">
        <p14:creationId xmlns:p14="http://schemas.microsoft.com/office/powerpoint/2010/main" val="4140534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11</a:t>
            </a:fld>
            <a:endParaRPr lang="en-GB"/>
          </a:p>
        </p:txBody>
      </p:sp>
    </p:spTree>
    <p:extLst>
      <p:ext uri="{BB962C8B-B14F-4D97-AF65-F5344CB8AC3E}">
        <p14:creationId xmlns:p14="http://schemas.microsoft.com/office/powerpoint/2010/main" val="1890603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53E99D3-575E-4B33-AEE3-580024E0F63F}" type="slidenum">
              <a:rPr lang="en-GB" smtClean="0"/>
              <a:t>12</a:t>
            </a:fld>
            <a:endParaRPr lang="en-GB"/>
          </a:p>
        </p:txBody>
      </p:sp>
    </p:spTree>
    <p:extLst>
      <p:ext uri="{BB962C8B-B14F-4D97-AF65-F5344CB8AC3E}">
        <p14:creationId xmlns:p14="http://schemas.microsoft.com/office/powerpoint/2010/main" val="10698366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Carro</a:t>
            </a:r>
          </a:p>
          <a:p>
            <a:endParaRPr lang="sv-SE" dirty="0" smtClean="0"/>
          </a:p>
          <a:p>
            <a:r>
              <a:rPr lang="sv-SE" dirty="0" err="1" smtClean="0"/>
              <a:t>This</a:t>
            </a:r>
            <a:r>
              <a:rPr lang="sv-SE" dirty="0" smtClean="0"/>
              <a:t> is a general</a:t>
            </a:r>
            <a:r>
              <a:rPr lang="sv-SE" baseline="0" dirty="0" smtClean="0"/>
              <a:t> </a:t>
            </a:r>
            <a:r>
              <a:rPr lang="sv-SE" baseline="0" dirty="0" err="1" smtClean="0"/>
              <a:t>figure</a:t>
            </a:r>
            <a:r>
              <a:rPr lang="sv-SE" baseline="0" dirty="0" smtClean="0"/>
              <a:t> of the </a:t>
            </a:r>
            <a:r>
              <a:rPr lang="sv-SE" baseline="0" dirty="0" err="1" smtClean="0"/>
              <a:t>hydropower</a:t>
            </a:r>
            <a:r>
              <a:rPr lang="sv-SE" baseline="0" dirty="0" smtClean="0"/>
              <a:t> plant, </a:t>
            </a:r>
            <a:r>
              <a:rPr lang="sv-SE" baseline="0" dirty="0" err="1" smtClean="0"/>
              <a:t>but</a:t>
            </a:r>
            <a:r>
              <a:rPr lang="sv-SE" baseline="0" dirty="0" smtClean="0"/>
              <a:t> it </a:t>
            </a:r>
            <a:r>
              <a:rPr lang="sv-SE" baseline="0" dirty="0" err="1" smtClean="0"/>
              <a:t>does</a:t>
            </a:r>
            <a:r>
              <a:rPr lang="sv-SE" baseline="0" dirty="0" smtClean="0"/>
              <a:t> not </a:t>
            </a:r>
            <a:r>
              <a:rPr lang="sv-SE" baseline="0" dirty="0" err="1" smtClean="0"/>
              <a:t>need</a:t>
            </a:r>
            <a:r>
              <a:rPr lang="sv-SE" baseline="0" dirty="0" smtClean="0"/>
              <a:t> to </a:t>
            </a:r>
            <a:r>
              <a:rPr lang="sv-SE" baseline="0" dirty="0" err="1" smtClean="0"/>
              <a:t>have</a:t>
            </a:r>
            <a:r>
              <a:rPr lang="sv-SE" baseline="0" dirty="0" smtClean="0"/>
              <a:t> a </a:t>
            </a:r>
            <a:r>
              <a:rPr lang="sv-SE" baseline="0" dirty="0" err="1" smtClean="0"/>
              <a:t>reservoir</a:t>
            </a:r>
            <a:r>
              <a:rPr lang="sv-SE" baseline="0" dirty="0" smtClean="0"/>
              <a:t>. And </a:t>
            </a:r>
            <a:r>
              <a:rPr lang="sv-SE" baseline="0" dirty="0" err="1" smtClean="0"/>
              <a:t>there</a:t>
            </a:r>
            <a:r>
              <a:rPr lang="sv-SE" baseline="0" dirty="0" smtClean="0"/>
              <a:t> is </a:t>
            </a:r>
            <a:r>
              <a:rPr lang="sv-SE" baseline="0" dirty="0" err="1" smtClean="0"/>
              <a:t>also</a:t>
            </a:r>
            <a:r>
              <a:rPr lang="sv-SE" baseline="0" dirty="0" smtClean="0"/>
              <a:t> </a:t>
            </a:r>
            <a:r>
              <a:rPr lang="sv-SE" baseline="0" dirty="0" err="1" smtClean="0"/>
              <a:t>pumped</a:t>
            </a:r>
            <a:r>
              <a:rPr lang="sv-SE" baseline="0" dirty="0" smtClean="0"/>
              <a:t> </a:t>
            </a:r>
            <a:r>
              <a:rPr lang="sv-SE" baseline="0" dirty="0" err="1" smtClean="0"/>
              <a:t>storage</a:t>
            </a:r>
            <a:r>
              <a:rPr lang="sv-SE" baseline="0" dirty="0" smtClean="0"/>
              <a:t>. </a:t>
            </a:r>
            <a:r>
              <a:rPr lang="sv-SE" baseline="0" dirty="0" err="1" smtClean="0"/>
              <a:t>These</a:t>
            </a:r>
            <a:r>
              <a:rPr lang="sv-SE" baseline="0" dirty="0" smtClean="0"/>
              <a:t> </a:t>
            </a:r>
            <a:r>
              <a:rPr lang="sv-SE" baseline="0" dirty="0" err="1" smtClean="0"/>
              <a:t>will</a:t>
            </a:r>
            <a:r>
              <a:rPr lang="sv-SE" baseline="0" dirty="0" smtClean="0"/>
              <a:t> be </a:t>
            </a:r>
            <a:r>
              <a:rPr lang="sv-SE" baseline="0" dirty="0" err="1" smtClean="0"/>
              <a:t>covered</a:t>
            </a:r>
            <a:r>
              <a:rPr lang="sv-SE" baseline="0" dirty="0" smtClean="0"/>
              <a:t> later. </a:t>
            </a:r>
            <a:endParaRPr lang="sv-SE" dirty="0" smtClean="0"/>
          </a:p>
          <a:p>
            <a:endParaRPr lang="sv-SE" dirty="0" smtClean="0"/>
          </a:p>
          <a:p>
            <a:r>
              <a:rPr lang="sv-SE" baseline="0" dirty="0" smtClean="0"/>
              <a:t>Talk </a:t>
            </a:r>
            <a:r>
              <a:rPr lang="sv-SE" baseline="0" dirty="0" err="1" smtClean="0"/>
              <a:t>about</a:t>
            </a:r>
            <a:r>
              <a:rPr lang="sv-SE" baseline="0" dirty="0" smtClean="0"/>
              <a:t> the different parts </a:t>
            </a:r>
            <a:r>
              <a:rPr lang="sv-SE" baseline="0" dirty="0" err="1" smtClean="0"/>
              <a:t>of</a:t>
            </a:r>
            <a:r>
              <a:rPr lang="sv-SE" baseline="0" dirty="0" smtClean="0"/>
              <a:t> the </a:t>
            </a:r>
            <a:r>
              <a:rPr lang="sv-SE" baseline="0" dirty="0" err="1" smtClean="0"/>
              <a:t>power</a:t>
            </a:r>
            <a:r>
              <a:rPr lang="sv-SE" baseline="0" dirty="0" smtClean="0"/>
              <a:t> plant. The </a:t>
            </a:r>
            <a:r>
              <a:rPr lang="sv-SE" baseline="0" dirty="0" err="1" smtClean="0"/>
              <a:t>valve</a:t>
            </a:r>
            <a:r>
              <a:rPr lang="sv-SE" baseline="0" dirty="0" smtClean="0"/>
              <a:t>, </a:t>
            </a:r>
            <a:r>
              <a:rPr lang="sv-SE" baseline="0" dirty="0" err="1" smtClean="0"/>
              <a:t>penstock</a:t>
            </a:r>
            <a:r>
              <a:rPr lang="sv-SE" baseline="0" dirty="0" smtClean="0"/>
              <a:t>, generation, </a:t>
            </a:r>
            <a:r>
              <a:rPr lang="sv-SE" baseline="0" dirty="0" err="1" smtClean="0"/>
              <a:t>powerhouse</a:t>
            </a:r>
            <a:r>
              <a:rPr lang="sv-SE" baseline="0" dirty="0" smtClean="0"/>
              <a:t>, transmission. </a:t>
            </a:r>
          </a:p>
          <a:p>
            <a:endParaRPr lang="sv-SE" baseline="0" dirty="0" smtClean="0"/>
          </a:p>
        </p:txBody>
      </p:sp>
      <p:sp>
        <p:nvSpPr>
          <p:cNvPr id="4" name="Slide Number Placeholder 3"/>
          <p:cNvSpPr>
            <a:spLocks noGrp="1"/>
          </p:cNvSpPr>
          <p:nvPr>
            <p:ph type="sldNum" sz="quarter" idx="10"/>
          </p:nvPr>
        </p:nvSpPr>
        <p:spPr/>
        <p:txBody>
          <a:bodyPr/>
          <a:lstStyle/>
          <a:p>
            <a:fld id="{253E99D3-575E-4B33-AEE3-580024E0F63F}" type="slidenum">
              <a:rPr lang="en-GB" smtClean="0"/>
              <a:t>13</a:t>
            </a:fld>
            <a:endParaRPr lang="en-GB"/>
          </a:p>
        </p:txBody>
      </p:sp>
    </p:spTree>
    <p:extLst>
      <p:ext uri="{BB962C8B-B14F-4D97-AF65-F5344CB8AC3E}">
        <p14:creationId xmlns:p14="http://schemas.microsoft.com/office/powerpoint/2010/main" val="40021962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Conservation</a:t>
            </a:r>
            <a:r>
              <a:rPr lang="en-GB" baseline="0" dirty="0" smtClean="0"/>
              <a:t> of mass – in a run of river then no real losses. But if we have a dam we will have evaporation, and smaller fraction of percolation. </a:t>
            </a:r>
            <a:endParaRPr lang="en-GB" dirty="0" smtClean="0"/>
          </a:p>
          <a:p>
            <a:endParaRPr lang="en-GB" dirty="0" smtClean="0"/>
          </a:p>
          <a:p>
            <a:r>
              <a:rPr lang="en-GB" dirty="0" smtClean="0"/>
              <a:t>Note that there are many different form of writing these equations.</a:t>
            </a:r>
            <a:r>
              <a:rPr lang="en-GB" baseline="0" dirty="0" smtClean="0"/>
              <a:t> </a:t>
            </a:r>
          </a:p>
          <a:p>
            <a:endParaRPr lang="en-GB" baseline="0" dirty="0" smtClean="0"/>
          </a:p>
          <a:p>
            <a:r>
              <a:rPr lang="en-GB" baseline="0" dirty="0" smtClean="0"/>
              <a:t>Mention Percolation as an example: This can be very small most of the times. If you have a concrete dam, &lt;&lt; small. But if it is rock, then larger. </a:t>
            </a:r>
            <a:endParaRPr lang="en-GB" dirty="0" smtClean="0"/>
          </a:p>
          <a:p>
            <a:endParaRPr lang="en-GB" dirty="0" smtClean="0"/>
          </a:p>
        </p:txBody>
      </p:sp>
      <p:sp>
        <p:nvSpPr>
          <p:cNvPr id="4" name="Slide Number Placeholder 3"/>
          <p:cNvSpPr>
            <a:spLocks noGrp="1"/>
          </p:cNvSpPr>
          <p:nvPr>
            <p:ph type="sldNum" sz="quarter" idx="10"/>
          </p:nvPr>
        </p:nvSpPr>
        <p:spPr/>
        <p:txBody>
          <a:bodyPr/>
          <a:lstStyle/>
          <a:p>
            <a:fld id="{253E99D3-575E-4B33-AEE3-580024E0F63F}" type="slidenum">
              <a:rPr lang="en-GB" smtClean="0"/>
              <a:t>14</a:t>
            </a:fld>
            <a:endParaRPr lang="en-GB"/>
          </a:p>
        </p:txBody>
      </p:sp>
    </p:spTree>
    <p:extLst>
      <p:ext uri="{BB962C8B-B14F-4D97-AF65-F5344CB8AC3E}">
        <p14:creationId xmlns:p14="http://schemas.microsoft.com/office/powerpoint/2010/main" val="26919708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smtClean="0"/>
              <a:t>Specification</a:t>
            </a:r>
            <a:r>
              <a:rPr lang="sv-SE" b="1" dirty="0" smtClean="0"/>
              <a:t> </a:t>
            </a:r>
            <a:r>
              <a:rPr lang="sv-SE" b="1" dirty="0" err="1" smtClean="0"/>
              <a:t>type</a:t>
            </a:r>
            <a:r>
              <a:rPr lang="sv-SE" b="0" baseline="0" dirty="0" smtClean="0"/>
              <a:t> </a:t>
            </a:r>
            <a:r>
              <a:rPr lang="sv-SE" b="0" baseline="0" dirty="0" err="1" smtClean="0"/>
              <a:t>refers</a:t>
            </a:r>
            <a:r>
              <a:rPr lang="sv-SE" b="0" baseline="0" dirty="0" smtClean="0"/>
              <a:t> to </a:t>
            </a:r>
            <a:r>
              <a:rPr lang="sv-SE" b="0" baseline="0" dirty="0" err="1" smtClean="0"/>
              <a:t>classification</a:t>
            </a:r>
            <a:r>
              <a:rPr lang="sv-SE" b="0" baseline="0" dirty="0" smtClean="0"/>
              <a:t> </a:t>
            </a:r>
            <a:r>
              <a:rPr lang="sv-SE" b="0" baseline="0" dirty="0" err="1" smtClean="0"/>
              <a:t>based</a:t>
            </a:r>
            <a:r>
              <a:rPr lang="sv-SE" b="0" baseline="0" dirty="0" smtClean="0"/>
              <a:t> on </a:t>
            </a:r>
            <a:r>
              <a:rPr lang="en-US" b="0" baseline="0" noProof="1" smtClean="0"/>
              <a:t>structural</a:t>
            </a:r>
            <a:r>
              <a:rPr lang="sv-SE" b="0" baseline="0" dirty="0" smtClean="0"/>
              <a:t> </a:t>
            </a:r>
            <a:r>
              <a:rPr lang="en-US" b="0" baseline="0" noProof="1" smtClean="0"/>
              <a:t>issues</a:t>
            </a:r>
            <a:r>
              <a:rPr lang="sv-SE" b="0" baseline="0" dirty="0" smtClean="0"/>
              <a:t> and the </a:t>
            </a:r>
            <a:r>
              <a:rPr lang="sv-SE" b="0" baseline="0" dirty="0" err="1" smtClean="0"/>
              <a:t>category</a:t>
            </a:r>
            <a:r>
              <a:rPr lang="sv-SE" b="0" baseline="0" dirty="0" smtClean="0"/>
              <a:t> of </a:t>
            </a:r>
            <a:r>
              <a:rPr lang="sv-SE" b="0" baseline="0" dirty="0" err="1" smtClean="0"/>
              <a:t>load</a:t>
            </a:r>
            <a:r>
              <a:rPr lang="sv-SE" b="0" baseline="0" dirty="0" smtClean="0"/>
              <a:t> the </a:t>
            </a:r>
            <a:r>
              <a:rPr lang="sv-SE" b="0" baseline="0" dirty="0" err="1" smtClean="0"/>
              <a:t>power</a:t>
            </a:r>
            <a:r>
              <a:rPr lang="sv-SE" b="0" baseline="0" dirty="0" smtClean="0"/>
              <a:t> plant is </a:t>
            </a:r>
            <a:r>
              <a:rPr lang="sv-SE" b="0" baseline="0" dirty="0" err="1" smtClean="0"/>
              <a:t>intended</a:t>
            </a:r>
            <a:r>
              <a:rPr lang="sv-SE" b="0" baseline="0" dirty="0" smtClean="0"/>
              <a:t> to </a:t>
            </a:r>
            <a:r>
              <a:rPr lang="sv-SE" b="0" baseline="0" dirty="0" err="1" smtClean="0"/>
              <a:t>satisfy</a:t>
            </a:r>
            <a:endParaRPr lang="sv-SE" b="0" dirty="0" smtClean="0"/>
          </a:p>
          <a:p>
            <a:endParaRPr lang="sv-SE" b="1" dirty="0" smtClean="0"/>
          </a:p>
          <a:p>
            <a:r>
              <a:rPr lang="sv-SE" b="1" dirty="0" smtClean="0"/>
              <a:t>Run-</a:t>
            </a:r>
            <a:r>
              <a:rPr lang="sv-SE" b="1" dirty="0" err="1" smtClean="0"/>
              <a:t>of</a:t>
            </a:r>
            <a:r>
              <a:rPr lang="sv-SE" b="1" dirty="0" smtClean="0"/>
              <a:t>-the-river plants</a:t>
            </a:r>
            <a:r>
              <a:rPr lang="sv-SE" b="1" baseline="0" dirty="0" smtClean="0"/>
              <a:t> </a:t>
            </a:r>
            <a:r>
              <a:rPr lang="sv-SE" baseline="0" dirty="0" smtClean="0"/>
              <a:t>: </a:t>
            </a:r>
            <a:r>
              <a:rPr lang="en-US" dirty="0" smtClean="0"/>
              <a:t> Plants that channels flowing water from a river through a canal or penstock to spin a turbine. Typically a run-of-river plant will have little or no storage facility. Run-of-river provides a continuous supply of electricity (base load), with some flexibility of operation for daily fluctuations in demand</a:t>
            </a:r>
          </a:p>
          <a:p>
            <a:r>
              <a:rPr lang="en-US" b="1" dirty="0" smtClean="0"/>
              <a:t>Storage hydropower:</a:t>
            </a:r>
            <a:r>
              <a:rPr lang="en-US" dirty="0" smtClean="0"/>
              <a:t> Plants facility that uses a dam to store water in a reservoir. Electricity is produced by releasing water from the reservoir through a turbine, which activates a generator. Storage hydropower provides base load as well as the ability to be shut down and started up at short notice according the demands of the system (peak load). It can offer enough storage capacity to operate independently of the hydrological inflow for many weeks or even months</a:t>
            </a:r>
          </a:p>
          <a:p>
            <a:r>
              <a:rPr lang="en-US" b="1" dirty="0" smtClean="0"/>
              <a:t>Pumped-storage hydropower:</a:t>
            </a:r>
            <a:r>
              <a:rPr lang="en-US" dirty="0" smtClean="0"/>
              <a:t> This facility</a:t>
            </a:r>
            <a:r>
              <a:rPr lang="en-US" baseline="0" dirty="0" smtClean="0"/>
              <a:t> </a:t>
            </a:r>
            <a:r>
              <a:rPr lang="en-US" dirty="0" smtClean="0"/>
              <a:t>provides peak-load supply, harnessing water which is cycled between a lower and upper reservoir by pumps which use surplus energy from the system at times of low demand. When electricity demand is high, water is released back to the lower reservoir through turbines to produce electricity</a:t>
            </a:r>
          </a:p>
          <a:p>
            <a:endParaRPr lang="en-US" dirty="0" smtClean="0"/>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15</a:t>
            </a:fld>
            <a:endParaRPr lang="en-GB"/>
          </a:p>
        </p:txBody>
      </p:sp>
    </p:spTree>
    <p:extLst>
      <p:ext uri="{BB962C8B-B14F-4D97-AF65-F5344CB8AC3E}">
        <p14:creationId xmlns:p14="http://schemas.microsoft.com/office/powerpoint/2010/main" val="1197043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hydro plants are also classified according to the “Head” or the vertical distance through which the water is made to impact the turbines. (source: https://www.intechopen.com/books/energy-conservation/hydro-power),</a:t>
            </a:r>
            <a:r>
              <a:rPr lang="en-US" baseline="0" dirty="0" smtClean="0"/>
              <a:t> https://goo.gl/76SLVi</a:t>
            </a:r>
            <a:endParaRPr lang="en-US" b="1" dirty="0" smtClean="0"/>
          </a:p>
          <a:p>
            <a:pPr algn="just">
              <a:buFont typeface="Wingdings" pitchFamily="2" charset="2"/>
              <a:buNone/>
            </a:pPr>
            <a:r>
              <a:rPr lang="en-US" b="1" dirty="0" smtClean="0"/>
              <a:t>Low Head</a:t>
            </a:r>
            <a:r>
              <a:rPr lang="en-US" dirty="0" smtClean="0"/>
              <a:t> : </a:t>
            </a:r>
            <a:r>
              <a:rPr lang="en-US" dirty="0" smtClean="0">
                <a:latin typeface="Times New Roman" pitchFamily="18" charset="0"/>
                <a:cs typeface="Times New Roman" pitchFamily="18" charset="0"/>
              </a:rPr>
              <a:t>Low head hydro power</a:t>
            </a:r>
            <a:r>
              <a:rPr lang="en-US" b="1" dirty="0" smtClean="0">
                <a:latin typeface="Times New Roman" pitchFamily="18" charset="0"/>
                <a:cs typeface="Times New Roman" pitchFamily="18" charset="0"/>
              </a:rPr>
              <a:t> </a:t>
            </a:r>
            <a:r>
              <a:rPr lang="en-US" dirty="0" smtClean="0">
                <a:latin typeface="Times New Roman" pitchFamily="18" charset="0"/>
                <a:cs typeface="Times New Roman" pitchFamily="18" charset="0"/>
              </a:rPr>
              <a:t>applications use river current of 30 meters or less to produce energy. These applications do not need to dam or retain water to create hydraulic head, the head is only a few meters. Using the current of a river or the naturally occurring tidal flow to create electricity may provide a renewable energy source that will have a minimal impact on the environment.</a:t>
            </a:r>
            <a:endParaRPr lang="en-US" b="1" dirty="0" smtClean="0">
              <a:latin typeface="Times New Roman" pitchFamily="18" charset="0"/>
              <a:cs typeface="Times New Roman" pitchFamily="18" charset="0"/>
            </a:endParaRPr>
          </a:p>
          <a:p>
            <a:r>
              <a:rPr lang="en-US" b="1" dirty="0" smtClean="0"/>
              <a:t>Medium Head</a:t>
            </a:r>
            <a:r>
              <a:rPr lang="en-US" dirty="0" smtClean="0"/>
              <a:t>: </a:t>
            </a:r>
            <a:r>
              <a:rPr lang="en-US" dirty="0" smtClean="0">
                <a:latin typeface="Times New Roman" pitchFamily="18" charset="0"/>
                <a:cs typeface="Times New Roman" pitchFamily="18" charset="0"/>
              </a:rPr>
              <a:t>A power station operating under heads from 30m to 300m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latin typeface="Times New Roman" pitchFamily="18" charset="0"/>
                <a:cs typeface="Times New Roman" pitchFamily="18" charset="0"/>
              </a:rPr>
              <a:t>High Head : </a:t>
            </a:r>
            <a:r>
              <a:rPr lang="en-US" dirty="0" smtClean="0">
                <a:latin typeface="Times New Roman" pitchFamily="18" charset="0"/>
                <a:cs typeface="Times New Roman" pitchFamily="18" charset="0"/>
              </a:rPr>
              <a:t>A  power station operating under heads above about 300m. </a:t>
            </a:r>
            <a:r>
              <a:rPr lang="en-US" i="0" dirty="0" smtClean="0">
                <a:effectLst/>
              </a:rPr>
              <a:t>These are the most commonly constructed hydroelectric power plants. In the high head hydroelectric power plants huge dams are constructed across the rivers. There is large reservoir of water in the dams that can store water at very high heads. Water is mainly stored during the rainy seasons and it can be used throughout the year. Thus the high head hydroelectric power plants can generate electricity throughout the year. The high head hydroelectric power plants are very important in the national grid because they can be adjusted easily to produce the power as per the required loads.</a:t>
            </a:r>
          </a:p>
          <a:p>
            <a:endParaRPr lang="en-US" b="1" dirty="0" smtClean="0"/>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16</a:t>
            </a:fld>
            <a:endParaRPr lang="en-GB"/>
          </a:p>
        </p:txBody>
      </p:sp>
    </p:spTree>
    <p:extLst>
      <p:ext uri="{BB962C8B-B14F-4D97-AF65-F5344CB8AC3E}">
        <p14:creationId xmlns:p14="http://schemas.microsoft.com/office/powerpoint/2010/main" val="92539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solidFill>
                  <a:srgbClr val="FF0000"/>
                </a:solidFill>
                <a:latin typeface="Times New Roman" pitchFamily="18" charset="0"/>
                <a:cs typeface="Times New Roman" pitchFamily="18" charset="0"/>
              </a:rPr>
              <a:t>SINGLE STAGE- </a:t>
            </a:r>
            <a:r>
              <a:rPr lang="en-US" dirty="0" smtClean="0">
                <a:latin typeface="Times New Roman" pitchFamily="18" charset="0"/>
                <a:cs typeface="Times New Roman" pitchFamily="18" charset="0"/>
              </a:rPr>
              <a:t>When the run off from a single hydropower plant is diverted back into river or for any other purpose other than power generation, the setup is known as Single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latin typeface="Times New Roman" pitchFamily="18" charset="0"/>
                <a:cs typeface="Times New Roman" pitchFamily="18" charset="0"/>
              </a:rPr>
              <a:t>CASCADE SYSTEM-</a:t>
            </a:r>
            <a:r>
              <a:rPr lang="en-US" dirty="0" smtClean="0">
                <a:latin typeface="Times New Roman" pitchFamily="18" charset="0"/>
                <a:cs typeface="Times New Roman" pitchFamily="18" charset="0"/>
              </a:rPr>
              <a:t> When two or more hydropower plants are used in series such that the  runoff discharge of one hydro power plant is used  as the is a intake discharge of the second hydro power plant such a system is known as Cascade hydropower plant.</a:t>
            </a:r>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17</a:t>
            </a:fld>
            <a:endParaRPr lang="en-GB"/>
          </a:p>
        </p:txBody>
      </p:sp>
    </p:spTree>
    <p:extLst>
      <p:ext uri="{BB962C8B-B14F-4D97-AF65-F5344CB8AC3E}">
        <p14:creationId xmlns:p14="http://schemas.microsoft.com/office/powerpoint/2010/main" val="17155456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18</a:t>
            </a:fld>
            <a:endParaRPr lang="en-GB"/>
          </a:p>
        </p:txBody>
      </p:sp>
    </p:spTree>
    <p:extLst>
      <p:ext uri="{BB962C8B-B14F-4D97-AF65-F5344CB8AC3E}">
        <p14:creationId xmlns:p14="http://schemas.microsoft.com/office/powerpoint/2010/main" val="626991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19</a:t>
            </a:fld>
            <a:endParaRPr lang="en-GB"/>
          </a:p>
        </p:txBody>
      </p:sp>
    </p:spTree>
    <p:extLst>
      <p:ext uri="{BB962C8B-B14F-4D97-AF65-F5344CB8AC3E}">
        <p14:creationId xmlns:p14="http://schemas.microsoft.com/office/powerpoint/2010/main" val="946964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253E99D3-575E-4B33-AEE3-580024E0F63F}" type="slidenum">
              <a:rPr lang="en-GB" smtClean="0"/>
              <a:t>2</a:t>
            </a:fld>
            <a:endParaRPr lang="en-GB"/>
          </a:p>
        </p:txBody>
      </p:sp>
    </p:spTree>
    <p:extLst>
      <p:ext uri="{BB962C8B-B14F-4D97-AF65-F5344CB8AC3E}">
        <p14:creationId xmlns:p14="http://schemas.microsoft.com/office/powerpoint/2010/main" val="12368123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Reaction turbines</a:t>
            </a:r>
          </a:p>
          <a:p>
            <a:r>
              <a:rPr lang="en-US" dirty="0" smtClean="0"/>
              <a:t>Reaction turbines are acted on by water, which changes pressure as it moves through the turbine and gives up its energy. They must be encased to contain the water pressure (or suction), or they must be fully submerged in the water flow. Most water turbines in use are reaction turbines and are used in low (&lt;30 m) and medium (30–300 m) head applications. It is largely used in dam and large power plants.</a:t>
            </a:r>
          </a:p>
          <a:p>
            <a:endParaRPr lang="en-US" dirty="0" smtClean="0"/>
          </a:p>
          <a:p>
            <a:r>
              <a:rPr lang="en-US" b="1" dirty="0" smtClean="0"/>
              <a:t>Impulse turbines</a:t>
            </a:r>
          </a:p>
          <a:p>
            <a:r>
              <a:rPr lang="en-US" dirty="0" smtClean="0"/>
              <a:t>Impulse turbines utilize</a:t>
            </a:r>
            <a:r>
              <a:rPr lang="en-US" baseline="0" dirty="0" smtClean="0"/>
              <a:t> the velocity of the water coming out of the jet to produce electricity</a:t>
            </a:r>
            <a:r>
              <a:rPr lang="en-US" dirty="0" smtClean="0"/>
              <a:t>. The jet pushes on the turbine's curved blades which changes the direction of the flow. The resulting change in momentum (impulse) causes a force on the turbine blades. Prior to hitting the turbine blades, the water's pressure (</a:t>
            </a:r>
            <a:r>
              <a:rPr lang="en-US" dirty="0" smtClean="0">
                <a:hlinkClick r:id="rId3" tooltip="Potential energy"/>
              </a:rPr>
              <a:t>potential energy</a:t>
            </a:r>
            <a:r>
              <a:rPr lang="en-US" dirty="0" smtClean="0"/>
              <a:t>) is converted to kinetic energy by a </a:t>
            </a:r>
            <a:r>
              <a:rPr lang="en-US" dirty="0" smtClean="0">
                <a:hlinkClick r:id="rId4" tooltip="Nozzle"/>
              </a:rPr>
              <a:t>nozzle</a:t>
            </a:r>
            <a:r>
              <a:rPr lang="en-US" dirty="0" smtClean="0"/>
              <a:t> and focused on the turbine. No pressure change occurs at the turbine blades, and the turbine doesn't require a housing for operation. Impulse turbines are often used in very high (&gt;300m) head applications.</a:t>
            </a:r>
          </a:p>
          <a:p>
            <a:endParaRPr lang="en-US" dirty="0" smtClean="0"/>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20</a:t>
            </a:fld>
            <a:endParaRPr lang="en-GB"/>
          </a:p>
        </p:txBody>
      </p:sp>
    </p:spTree>
    <p:extLst>
      <p:ext uri="{BB962C8B-B14F-4D97-AF65-F5344CB8AC3E}">
        <p14:creationId xmlns:p14="http://schemas.microsoft.com/office/powerpoint/2010/main" val="27260008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study purposes, reservoir storage is divided into  four  zones,  or  pools. These  include,  from  top to bottom,  the flood-control  zone,  conservation  zone,  buffer  zone  and  inactive  zone. The conservation and buffer pools, together, constitute the reservoir's active storage. It is</a:t>
            </a:r>
            <a:r>
              <a:rPr lang="en-US" baseline="0" dirty="0" smtClean="0"/>
              <a:t> to be ensured that</a:t>
            </a:r>
            <a:r>
              <a:rPr lang="en-US" dirty="0" smtClean="0"/>
              <a:t> the flood-control zone is always kept vacant, i.e., the volume of water in the reservoir cannot exceed the top of the conservation pool.</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21</a:t>
            </a:fld>
            <a:endParaRPr lang="en-GB"/>
          </a:p>
        </p:txBody>
      </p:sp>
    </p:spTree>
    <p:extLst>
      <p:ext uri="{BB962C8B-B14F-4D97-AF65-F5344CB8AC3E}">
        <p14:creationId xmlns:p14="http://schemas.microsoft.com/office/powerpoint/2010/main" val="121241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 plant is available, it does not mean that it can generate all of its nameplate capacity. For instance, a hydroelectric plant may be available, but it may not be possible to release all the water needed for it to reach its rated output. </a:t>
            </a:r>
          </a:p>
          <a:p>
            <a:endParaRPr lang="sv-SE" dirty="0">
              <a:solidFill>
                <a:schemeClr val="tx1"/>
              </a:solidFill>
            </a:endParaRPr>
          </a:p>
        </p:txBody>
      </p:sp>
      <p:sp>
        <p:nvSpPr>
          <p:cNvPr id="4" name="Slide Number Placeholder 3"/>
          <p:cNvSpPr>
            <a:spLocks noGrp="1"/>
          </p:cNvSpPr>
          <p:nvPr>
            <p:ph type="sldNum" sz="quarter" idx="10"/>
          </p:nvPr>
        </p:nvSpPr>
        <p:spPr/>
        <p:txBody>
          <a:bodyPr/>
          <a:lstStyle/>
          <a:p>
            <a:fld id="{253E99D3-575E-4B33-AEE3-580024E0F63F}" type="slidenum">
              <a:rPr lang="en-GB" smtClean="0"/>
              <a:t>22</a:t>
            </a:fld>
            <a:endParaRPr lang="en-GB"/>
          </a:p>
        </p:txBody>
      </p:sp>
    </p:spTree>
    <p:extLst>
      <p:ext uri="{BB962C8B-B14F-4D97-AF65-F5344CB8AC3E}">
        <p14:creationId xmlns:p14="http://schemas.microsoft.com/office/powerpoint/2010/main" val="367608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1" dirty="0" err="1" smtClean="0">
                <a:solidFill>
                  <a:schemeClr val="tx1"/>
                </a:solidFill>
              </a:rPr>
              <a:t>Load</a:t>
            </a:r>
            <a:r>
              <a:rPr lang="sv-SE" b="1" dirty="0" smtClean="0">
                <a:solidFill>
                  <a:schemeClr val="tx1"/>
                </a:solidFill>
              </a:rPr>
              <a:t> duration </a:t>
            </a:r>
            <a:r>
              <a:rPr lang="sv-SE" b="1" dirty="0" err="1" smtClean="0">
                <a:solidFill>
                  <a:schemeClr val="tx1"/>
                </a:solidFill>
              </a:rPr>
              <a:t>curve</a:t>
            </a:r>
            <a:r>
              <a:rPr lang="sv-SE" b="1" dirty="0" smtClean="0">
                <a:solidFill>
                  <a:schemeClr val="tx1"/>
                </a:solidFill>
              </a:rPr>
              <a:t>: </a:t>
            </a:r>
            <a:r>
              <a:rPr lang="en-US" dirty="0" smtClean="0"/>
              <a:t>Hydroelectric power plants can operate as base load, load following or peaking power plants. They have the ability to start within minutes, and in some cases seconds. How the plant operates depends heavily on its water supply as many plants do not have enough water to operate anywhere near their full capacity on a continuous basis.</a:t>
            </a:r>
          </a:p>
          <a:p>
            <a:r>
              <a:rPr lang="en-US" dirty="0" smtClean="0"/>
              <a:t>Lakes and </a:t>
            </a:r>
            <a:r>
              <a:rPr lang="en-US" dirty="0" err="1" smtClean="0"/>
              <a:t>man made</a:t>
            </a:r>
            <a:r>
              <a:rPr lang="en-US" dirty="0" smtClean="0"/>
              <a:t> reservoirs used for hydropower come in all sizes, holding enough water for as little as a one-day supply, or as much as a whole year's supply. A plant with a reservoir that holds less than the annual river flow may change its operating style depending on the season of the year. For example, the plant may operate as a peaking plant during the dry season, as a base load plant during the wet season and as a load following plant between seasons. A plant with a large reservoir may operate independently of wet and dry seasons, such as operating at maximum capacity during peak heating or cooling seasons.</a:t>
            </a:r>
          </a:p>
          <a:p>
            <a:endParaRPr lang="en-US" dirty="0" smtClean="0"/>
          </a:p>
          <a:p>
            <a:r>
              <a:rPr lang="sv-SE" baseline="0" dirty="0" err="1" smtClean="0">
                <a:solidFill>
                  <a:schemeClr val="tx1"/>
                </a:solidFill>
              </a:rPr>
              <a:t>Nile</a:t>
            </a:r>
            <a:r>
              <a:rPr lang="sv-SE" baseline="0" dirty="0" smtClean="0">
                <a:solidFill>
                  <a:schemeClr val="tx1"/>
                </a:solidFill>
              </a:rPr>
              <a:t> River </a:t>
            </a:r>
            <a:r>
              <a:rPr lang="sv-SE" baseline="0" dirty="0" err="1" smtClean="0">
                <a:solidFill>
                  <a:schemeClr val="tx1"/>
                </a:solidFill>
              </a:rPr>
              <a:t>Flows</a:t>
            </a:r>
            <a:r>
              <a:rPr lang="sv-SE" baseline="0" dirty="0" smtClean="0">
                <a:solidFill>
                  <a:schemeClr val="tx1"/>
                </a:solidFill>
              </a:rPr>
              <a:t>: </a:t>
            </a:r>
          </a:p>
          <a:p>
            <a:r>
              <a:rPr lang="sv-SE" baseline="0" dirty="0" err="1" smtClean="0">
                <a:solidFill>
                  <a:schemeClr val="tx1"/>
                </a:solidFill>
              </a:rPr>
              <a:t>Yellow</a:t>
            </a:r>
            <a:r>
              <a:rPr lang="sv-SE" baseline="0" dirty="0" smtClean="0">
                <a:solidFill>
                  <a:schemeClr val="tx1"/>
                </a:solidFill>
              </a:rPr>
              <a:t> </a:t>
            </a:r>
            <a:r>
              <a:rPr lang="sv-SE" baseline="0" dirty="0" err="1" smtClean="0">
                <a:solidFill>
                  <a:schemeClr val="tx1"/>
                </a:solidFill>
              </a:rPr>
              <a:t>curve</a:t>
            </a:r>
            <a:r>
              <a:rPr lang="sv-SE" baseline="0" dirty="0" smtClean="0">
                <a:solidFill>
                  <a:schemeClr val="tx1"/>
                </a:solidFill>
              </a:rPr>
              <a:t>-White </a:t>
            </a:r>
            <a:r>
              <a:rPr lang="sv-SE" baseline="0" dirty="0" err="1" smtClean="0">
                <a:solidFill>
                  <a:schemeClr val="tx1"/>
                </a:solidFill>
              </a:rPr>
              <a:t>Nile</a:t>
            </a:r>
            <a:r>
              <a:rPr lang="sv-SE" baseline="0" dirty="0" smtClean="0">
                <a:solidFill>
                  <a:schemeClr val="tx1"/>
                </a:solidFill>
              </a:rPr>
              <a:t>, </a:t>
            </a:r>
          </a:p>
          <a:p>
            <a:r>
              <a:rPr lang="sv-SE" baseline="0" dirty="0" err="1" smtClean="0">
                <a:solidFill>
                  <a:schemeClr val="tx1"/>
                </a:solidFill>
              </a:rPr>
              <a:t>Blue</a:t>
            </a:r>
            <a:r>
              <a:rPr lang="sv-SE" baseline="0" dirty="0" smtClean="0">
                <a:solidFill>
                  <a:schemeClr val="tx1"/>
                </a:solidFill>
              </a:rPr>
              <a:t> </a:t>
            </a:r>
            <a:r>
              <a:rPr lang="sv-SE" baseline="0" dirty="0" err="1" smtClean="0">
                <a:solidFill>
                  <a:schemeClr val="tx1"/>
                </a:solidFill>
              </a:rPr>
              <a:t>curve-Blue</a:t>
            </a:r>
            <a:r>
              <a:rPr lang="sv-SE" baseline="0" dirty="0" smtClean="0">
                <a:solidFill>
                  <a:schemeClr val="tx1"/>
                </a:solidFill>
              </a:rPr>
              <a:t> </a:t>
            </a:r>
            <a:r>
              <a:rPr lang="sv-SE" baseline="0" dirty="0" err="1" smtClean="0">
                <a:solidFill>
                  <a:schemeClr val="tx1"/>
                </a:solidFill>
              </a:rPr>
              <a:t>Nile</a:t>
            </a:r>
            <a:r>
              <a:rPr lang="sv-SE" baseline="0" dirty="0" smtClean="0">
                <a:solidFill>
                  <a:schemeClr val="tx1"/>
                </a:solidFill>
              </a:rPr>
              <a:t>, </a:t>
            </a:r>
          </a:p>
          <a:p>
            <a:r>
              <a:rPr lang="sv-SE" baseline="0" dirty="0" smtClean="0">
                <a:solidFill>
                  <a:schemeClr val="tx1"/>
                </a:solidFill>
              </a:rPr>
              <a:t>Orange-Main </a:t>
            </a:r>
            <a:r>
              <a:rPr lang="sv-SE" baseline="0" dirty="0" err="1" smtClean="0">
                <a:solidFill>
                  <a:schemeClr val="tx1"/>
                </a:solidFill>
              </a:rPr>
              <a:t>Nile</a:t>
            </a:r>
            <a:endParaRPr lang="sv-SE" baseline="0" dirty="0" smtClean="0">
              <a:solidFill>
                <a:schemeClr val="tx1"/>
              </a:solidFill>
            </a:endParaRPr>
          </a:p>
          <a:p>
            <a:endParaRPr lang="sv-SE" baseline="0" dirty="0" smtClean="0">
              <a:solidFill>
                <a:schemeClr val="tx1"/>
              </a:solidFill>
            </a:endParaRPr>
          </a:p>
          <a:p>
            <a:r>
              <a:rPr lang="sv-SE" baseline="0" dirty="0" smtClean="0">
                <a:solidFill>
                  <a:schemeClr val="tx1"/>
                </a:solidFill>
              </a:rPr>
              <a:t>The </a:t>
            </a:r>
            <a:r>
              <a:rPr lang="sv-SE" baseline="0" dirty="0" err="1" smtClean="0">
                <a:solidFill>
                  <a:schemeClr val="tx1"/>
                </a:solidFill>
              </a:rPr>
              <a:t>idea</a:t>
            </a:r>
            <a:r>
              <a:rPr lang="sv-SE" baseline="0" dirty="0" smtClean="0">
                <a:solidFill>
                  <a:schemeClr val="tx1"/>
                </a:solidFill>
              </a:rPr>
              <a:t> is to </a:t>
            </a:r>
            <a:r>
              <a:rPr lang="sv-SE" baseline="0" dirty="0" err="1" smtClean="0">
                <a:solidFill>
                  <a:schemeClr val="tx1"/>
                </a:solidFill>
              </a:rPr>
              <a:t>explain</a:t>
            </a:r>
            <a:r>
              <a:rPr lang="sv-SE" baseline="0" dirty="0" smtClean="0">
                <a:solidFill>
                  <a:schemeClr val="tx1"/>
                </a:solidFill>
              </a:rPr>
              <a:t> </a:t>
            </a:r>
            <a:r>
              <a:rPr lang="sv-SE" baseline="0" dirty="0" err="1" smtClean="0">
                <a:solidFill>
                  <a:schemeClr val="tx1"/>
                </a:solidFill>
              </a:rPr>
              <a:t>how</a:t>
            </a:r>
            <a:r>
              <a:rPr lang="sv-SE" baseline="0" dirty="0" smtClean="0">
                <a:solidFill>
                  <a:schemeClr val="tx1"/>
                </a:solidFill>
              </a:rPr>
              <a:t> </a:t>
            </a:r>
            <a:r>
              <a:rPr lang="sv-SE" baseline="0" dirty="0" err="1" smtClean="0">
                <a:solidFill>
                  <a:schemeClr val="tx1"/>
                </a:solidFill>
              </a:rPr>
              <a:t>many</a:t>
            </a:r>
            <a:r>
              <a:rPr lang="sv-SE" baseline="0" dirty="0" smtClean="0">
                <a:solidFill>
                  <a:schemeClr val="tx1"/>
                </a:solidFill>
              </a:rPr>
              <a:t> </a:t>
            </a:r>
            <a:r>
              <a:rPr lang="sv-SE" baseline="0" dirty="0" err="1" smtClean="0">
                <a:solidFill>
                  <a:schemeClr val="tx1"/>
                </a:solidFill>
              </a:rPr>
              <a:t>power</a:t>
            </a:r>
            <a:r>
              <a:rPr lang="sv-SE" baseline="0" dirty="0" smtClean="0">
                <a:solidFill>
                  <a:schemeClr val="tx1"/>
                </a:solidFill>
              </a:rPr>
              <a:t> plants on the  </a:t>
            </a:r>
            <a:r>
              <a:rPr lang="sv-SE" baseline="0" dirty="0" err="1" smtClean="0">
                <a:solidFill>
                  <a:schemeClr val="tx1"/>
                </a:solidFill>
              </a:rPr>
              <a:t>white</a:t>
            </a:r>
            <a:r>
              <a:rPr lang="sv-SE" baseline="0" dirty="0" smtClean="0">
                <a:solidFill>
                  <a:schemeClr val="tx1"/>
                </a:solidFill>
              </a:rPr>
              <a:t> </a:t>
            </a:r>
            <a:r>
              <a:rPr lang="sv-SE" baseline="0" dirty="0" err="1" smtClean="0">
                <a:solidFill>
                  <a:schemeClr val="tx1"/>
                </a:solidFill>
              </a:rPr>
              <a:t>nile</a:t>
            </a:r>
            <a:r>
              <a:rPr lang="sv-SE" baseline="0" dirty="0" smtClean="0">
                <a:solidFill>
                  <a:schemeClr val="tx1"/>
                </a:solidFill>
              </a:rPr>
              <a:t> (Uganda) </a:t>
            </a:r>
            <a:r>
              <a:rPr lang="sv-SE" baseline="0" dirty="0" err="1" smtClean="0">
                <a:solidFill>
                  <a:schemeClr val="tx1"/>
                </a:solidFill>
              </a:rPr>
              <a:t>are</a:t>
            </a:r>
            <a:r>
              <a:rPr lang="sv-SE" baseline="0" dirty="0" smtClean="0">
                <a:solidFill>
                  <a:schemeClr val="tx1"/>
                </a:solidFill>
              </a:rPr>
              <a:t> ROR and </a:t>
            </a:r>
            <a:r>
              <a:rPr lang="sv-SE" baseline="0" dirty="0" err="1" smtClean="0">
                <a:solidFill>
                  <a:schemeClr val="tx1"/>
                </a:solidFill>
              </a:rPr>
              <a:t>base</a:t>
            </a:r>
            <a:r>
              <a:rPr lang="sv-SE" baseline="0" dirty="0" smtClean="0">
                <a:solidFill>
                  <a:schemeClr val="tx1"/>
                </a:solidFill>
              </a:rPr>
              <a:t> </a:t>
            </a:r>
            <a:r>
              <a:rPr lang="sv-SE" baseline="0" dirty="0" err="1" smtClean="0">
                <a:solidFill>
                  <a:schemeClr val="tx1"/>
                </a:solidFill>
              </a:rPr>
              <a:t>load</a:t>
            </a:r>
            <a:r>
              <a:rPr lang="sv-SE" baseline="0" dirty="0" smtClean="0">
                <a:solidFill>
                  <a:schemeClr val="tx1"/>
                </a:solidFill>
              </a:rPr>
              <a:t> </a:t>
            </a:r>
            <a:r>
              <a:rPr lang="sv-SE" baseline="0" dirty="0" err="1" smtClean="0">
                <a:solidFill>
                  <a:schemeClr val="tx1"/>
                </a:solidFill>
              </a:rPr>
              <a:t>power</a:t>
            </a:r>
            <a:r>
              <a:rPr lang="sv-SE" baseline="0" dirty="0" smtClean="0">
                <a:solidFill>
                  <a:schemeClr val="tx1"/>
                </a:solidFill>
              </a:rPr>
              <a:t> plants. </a:t>
            </a:r>
          </a:p>
          <a:p>
            <a:r>
              <a:rPr lang="sv-SE" baseline="0" dirty="0" smtClean="0">
                <a:solidFill>
                  <a:schemeClr val="tx1"/>
                </a:solidFill>
              </a:rPr>
              <a:t>And the GERD is </a:t>
            </a:r>
            <a:r>
              <a:rPr lang="sv-SE" baseline="0" dirty="0" err="1" smtClean="0">
                <a:solidFill>
                  <a:schemeClr val="tx1"/>
                </a:solidFill>
              </a:rPr>
              <a:t>beign</a:t>
            </a:r>
            <a:r>
              <a:rPr lang="sv-SE" baseline="0" dirty="0" smtClean="0">
                <a:solidFill>
                  <a:schemeClr val="tx1"/>
                </a:solidFill>
              </a:rPr>
              <a:t> </a:t>
            </a:r>
            <a:r>
              <a:rPr lang="sv-SE" baseline="0" dirty="0" err="1" smtClean="0">
                <a:solidFill>
                  <a:schemeClr val="tx1"/>
                </a:solidFill>
              </a:rPr>
              <a:t>built</a:t>
            </a:r>
            <a:r>
              <a:rPr lang="sv-SE" baseline="0" dirty="0" smtClean="0">
                <a:solidFill>
                  <a:schemeClr val="tx1"/>
                </a:solidFill>
              </a:rPr>
              <a:t> to </a:t>
            </a:r>
            <a:r>
              <a:rPr lang="sv-SE" baseline="0" dirty="0" err="1" smtClean="0">
                <a:solidFill>
                  <a:schemeClr val="tx1"/>
                </a:solidFill>
              </a:rPr>
              <a:t>streamline</a:t>
            </a:r>
            <a:r>
              <a:rPr lang="sv-SE" baseline="0" dirty="0" smtClean="0">
                <a:solidFill>
                  <a:schemeClr val="tx1"/>
                </a:solidFill>
              </a:rPr>
              <a:t> or </a:t>
            </a:r>
            <a:r>
              <a:rPr lang="sv-SE" baseline="0" dirty="0" err="1" smtClean="0">
                <a:solidFill>
                  <a:schemeClr val="tx1"/>
                </a:solidFill>
              </a:rPr>
              <a:t>Spread</a:t>
            </a:r>
            <a:r>
              <a:rPr lang="sv-SE" baseline="0" dirty="0" smtClean="0">
                <a:solidFill>
                  <a:schemeClr val="tx1"/>
                </a:solidFill>
              </a:rPr>
              <a:t> the </a:t>
            </a:r>
            <a:r>
              <a:rPr lang="sv-SE" baseline="0" dirty="0" err="1" smtClean="0">
                <a:solidFill>
                  <a:schemeClr val="tx1"/>
                </a:solidFill>
              </a:rPr>
              <a:t>water</a:t>
            </a:r>
            <a:r>
              <a:rPr lang="sv-SE" baseline="0" dirty="0" smtClean="0">
                <a:solidFill>
                  <a:schemeClr val="tx1"/>
                </a:solidFill>
              </a:rPr>
              <a:t> </a:t>
            </a:r>
            <a:r>
              <a:rPr lang="sv-SE" baseline="0" dirty="0" err="1" smtClean="0">
                <a:solidFill>
                  <a:schemeClr val="tx1"/>
                </a:solidFill>
              </a:rPr>
              <a:t>avaialbility</a:t>
            </a:r>
            <a:r>
              <a:rPr lang="sv-SE" baseline="0" dirty="0" smtClean="0">
                <a:solidFill>
                  <a:schemeClr val="tx1"/>
                </a:solidFill>
              </a:rPr>
              <a:t> of the </a:t>
            </a:r>
            <a:r>
              <a:rPr lang="sv-SE" baseline="0" dirty="0" err="1" smtClean="0">
                <a:solidFill>
                  <a:schemeClr val="tx1"/>
                </a:solidFill>
              </a:rPr>
              <a:t>blue</a:t>
            </a:r>
            <a:r>
              <a:rPr lang="sv-SE" baseline="0" dirty="0" smtClean="0">
                <a:solidFill>
                  <a:schemeClr val="tx1"/>
                </a:solidFill>
              </a:rPr>
              <a:t> </a:t>
            </a:r>
            <a:r>
              <a:rPr lang="sv-SE" baseline="0" dirty="0" err="1" smtClean="0">
                <a:solidFill>
                  <a:schemeClr val="tx1"/>
                </a:solidFill>
              </a:rPr>
              <a:t>curve</a:t>
            </a:r>
            <a:r>
              <a:rPr lang="sv-SE" baseline="0" dirty="0" smtClean="0">
                <a:solidFill>
                  <a:schemeClr val="tx1"/>
                </a:solidFill>
              </a:rPr>
              <a:t>. And </a:t>
            </a:r>
            <a:r>
              <a:rPr lang="sv-SE" baseline="0" dirty="0" err="1" smtClean="0">
                <a:solidFill>
                  <a:schemeClr val="tx1"/>
                </a:solidFill>
              </a:rPr>
              <a:t>also</a:t>
            </a:r>
            <a:r>
              <a:rPr lang="sv-SE" baseline="0" dirty="0" smtClean="0">
                <a:solidFill>
                  <a:schemeClr val="tx1"/>
                </a:solidFill>
              </a:rPr>
              <a:t> </a:t>
            </a:r>
            <a:r>
              <a:rPr lang="sv-SE" baseline="0" dirty="0" err="1" smtClean="0">
                <a:solidFill>
                  <a:schemeClr val="tx1"/>
                </a:solidFill>
              </a:rPr>
              <a:t>generate</a:t>
            </a:r>
            <a:r>
              <a:rPr lang="sv-SE" baseline="0" dirty="0" smtClean="0">
                <a:solidFill>
                  <a:schemeClr val="tx1"/>
                </a:solidFill>
              </a:rPr>
              <a:t> </a:t>
            </a:r>
            <a:r>
              <a:rPr lang="sv-SE" baseline="0" dirty="0" err="1" smtClean="0">
                <a:solidFill>
                  <a:schemeClr val="tx1"/>
                </a:solidFill>
              </a:rPr>
              <a:t>electricity</a:t>
            </a:r>
            <a:r>
              <a:rPr lang="sv-SE" baseline="0" dirty="0" smtClean="0">
                <a:solidFill>
                  <a:schemeClr val="tx1"/>
                </a:solidFill>
              </a:rPr>
              <a:t> over the </a:t>
            </a:r>
            <a:r>
              <a:rPr lang="sv-SE" baseline="0" dirty="0" err="1" smtClean="0">
                <a:solidFill>
                  <a:schemeClr val="tx1"/>
                </a:solidFill>
              </a:rPr>
              <a:t>entire</a:t>
            </a:r>
            <a:r>
              <a:rPr lang="sv-SE" baseline="0" dirty="0" smtClean="0">
                <a:solidFill>
                  <a:schemeClr val="tx1"/>
                </a:solidFill>
              </a:rPr>
              <a:t> </a:t>
            </a:r>
            <a:r>
              <a:rPr lang="sv-SE" baseline="0" dirty="0" err="1" smtClean="0">
                <a:solidFill>
                  <a:schemeClr val="tx1"/>
                </a:solidFill>
              </a:rPr>
              <a:t>year</a:t>
            </a:r>
            <a:r>
              <a:rPr lang="sv-SE" baseline="0" dirty="0" smtClean="0">
                <a:solidFill>
                  <a:schemeClr val="tx1"/>
                </a:solidFill>
              </a:rPr>
              <a:t> and not just in the </a:t>
            </a:r>
            <a:r>
              <a:rPr lang="sv-SE" baseline="0" dirty="0" err="1" smtClean="0">
                <a:solidFill>
                  <a:schemeClr val="tx1"/>
                </a:solidFill>
              </a:rPr>
              <a:t>rainy</a:t>
            </a:r>
            <a:r>
              <a:rPr lang="sv-SE" baseline="0" dirty="0" smtClean="0">
                <a:solidFill>
                  <a:schemeClr val="tx1"/>
                </a:solidFill>
              </a:rPr>
              <a:t> </a:t>
            </a:r>
            <a:r>
              <a:rPr lang="sv-SE" baseline="0" dirty="0" err="1" smtClean="0">
                <a:solidFill>
                  <a:schemeClr val="tx1"/>
                </a:solidFill>
              </a:rPr>
              <a:t>season</a:t>
            </a:r>
            <a:r>
              <a:rPr lang="sv-SE" baseline="0" dirty="0" smtClean="0">
                <a:solidFill>
                  <a:schemeClr val="tx1"/>
                </a:solidFill>
              </a:rPr>
              <a:t>.</a:t>
            </a:r>
          </a:p>
          <a:p>
            <a:endParaRPr lang="sv-SE" baseline="0" dirty="0" smtClean="0">
              <a:solidFill>
                <a:schemeClr val="tx1"/>
              </a:solidFill>
            </a:endParaRPr>
          </a:p>
          <a:p>
            <a:endParaRPr lang="sv-SE" dirty="0">
              <a:solidFill>
                <a:schemeClr val="tx1"/>
              </a:solidFill>
            </a:endParaRPr>
          </a:p>
        </p:txBody>
      </p:sp>
      <p:sp>
        <p:nvSpPr>
          <p:cNvPr id="4" name="Slide Number Placeholder 3"/>
          <p:cNvSpPr>
            <a:spLocks noGrp="1"/>
          </p:cNvSpPr>
          <p:nvPr>
            <p:ph type="sldNum" sz="quarter" idx="10"/>
          </p:nvPr>
        </p:nvSpPr>
        <p:spPr/>
        <p:txBody>
          <a:bodyPr/>
          <a:lstStyle/>
          <a:p>
            <a:fld id="{253E99D3-575E-4B33-AEE3-580024E0F63F}" type="slidenum">
              <a:rPr lang="en-GB" smtClean="0"/>
              <a:t>23</a:t>
            </a:fld>
            <a:endParaRPr lang="en-GB"/>
          </a:p>
        </p:txBody>
      </p:sp>
    </p:spTree>
    <p:extLst>
      <p:ext uri="{BB962C8B-B14F-4D97-AF65-F5344CB8AC3E}">
        <p14:creationId xmlns:p14="http://schemas.microsoft.com/office/powerpoint/2010/main" val="1214547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24</a:t>
            </a:fld>
            <a:endParaRPr lang="en-GB"/>
          </a:p>
        </p:txBody>
      </p:sp>
    </p:spTree>
    <p:extLst>
      <p:ext uri="{BB962C8B-B14F-4D97-AF65-F5344CB8AC3E}">
        <p14:creationId xmlns:p14="http://schemas.microsoft.com/office/powerpoint/2010/main" val="4210318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Irena</a:t>
            </a:r>
            <a:r>
              <a:rPr lang="sv-SE" dirty="0" smtClean="0"/>
              <a:t> Power 3/5</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25</a:t>
            </a:fld>
            <a:endParaRPr lang="en-GB"/>
          </a:p>
        </p:txBody>
      </p:sp>
    </p:spTree>
    <p:extLst>
      <p:ext uri="{BB962C8B-B14F-4D97-AF65-F5344CB8AC3E}">
        <p14:creationId xmlns:p14="http://schemas.microsoft.com/office/powerpoint/2010/main" val="3550079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baseline="0" dirty="0" smtClean="0"/>
              <a:t>In </a:t>
            </a:r>
            <a:r>
              <a:rPr lang="sv-SE" baseline="0" dirty="0" err="1" smtClean="0"/>
              <a:t>some</a:t>
            </a:r>
            <a:r>
              <a:rPr lang="sv-SE" baseline="0" dirty="0" smtClean="0"/>
              <a:t> </a:t>
            </a:r>
            <a:r>
              <a:rPr lang="sv-SE" baseline="0" dirty="0" err="1" smtClean="0"/>
              <a:t>cases</a:t>
            </a:r>
            <a:r>
              <a:rPr lang="sv-SE" baseline="0" dirty="0" smtClean="0"/>
              <a:t>, the </a:t>
            </a:r>
            <a:r>
              <a:rPr lang="sv-SE" baseline="0" dirty="0" err="1" smtClean="0"/>
              <a:t>reservoir</a:t>
            </a:r>
            <a:r>
              <a:rPr lang="sv-SE" baseline="0" dirty="0" smtClean="0"/>
              <a:t> (civil </a:t>
            </a:r>
            <a:r>
              <a:rPr lang="sv-SE" baseline="0" dirty="0" err="1" smtClean="0"/>
              <a:t>works</a:t>
            </a:r>
            <a:r>
              <a:rPr lang="sv-SE" baseline="0" dirty="0" smtClean="0"/>
              <a:t>) </a:t>
            </a:r>
            <a:r>
              <a:rPr lang="sv-SE" baseline="0" dirty="0" err="1" smtClean="0"/>
              <a:t>costs</a:t>
            </a:r>
            <a:r>
              <a:rPr lang="sv-SE" baseline="0" dirty="0" smtClean="0"/>
              <a:t> </a:t>
            </a:r>
            <a:r>
              <a:rPr lang="sv-SE" baseline="0" dirty="0" err="1" smtClean="0"/>
              <a:t>are</a:t>
            </a:r>
            <a:r>
              <a:rPr lang="sv-SE" baseline="0" dirty="0" smtClean="0"/>
              <a:t> </a:t>
            </a:r>
            <a:r>
              <a:rPr lang="sv-SE" baseline="0" dirty="0" err="1" smtClean="0"/>
              <a:t>very</a:t>
            </a:r>
            <a:r>
              <a:rPr lang="sv-SE" baseline="0" dirty="0" smtClean="0"/>
              <a:t> </a:t>
            </a:r>
            <a:r>
              <a:rPr lang="sv-SE" baseline="0" dirty="0" err="1" smtClean="0"/>
              <a:t>high</a:t>
            </a:r>
            <a:r>
              <a:rPr lang="sv-SE" baseline="0" dirty="0" smtClean="0"/>
              <a:t> </a:t>
            </a:r>
            <a:r>
              <a:rPr lang="sv-SE" baseline="0" dirty="0" err="1" smtClean="0"/>
              <a:t>but</a:t>
            </a:r>
            <a:r>
              <a:rPr lang="sv-SE" baseline="0" dirty="0" smtClean="0"/>
              <a:t> the </a:t>
            </a:r>
            <a:r>
              <a:rPr lang="sv-SE" baseline="0" dirty="0" err="1" smtClean="0"/>
              <a:t>equipment</a:t>
            </a:r>
            <a:r>
              <a:rPr lang="sv-SE" baseline="0" dirty="0" smtClean="0"/>
              <a:t> </a:t>
            </a:r>
            <a:r>
              <a:rPr lang="sv-SE" baseline="0" dirty="0" err="1" smtClean="0"/>
              <a:t>costs</a:t>
            </a:r>
            <a:r>
              <a:rPr lang="sv-SE" baseline="0" dirty="0" smtClean="0"/>
              <a:t> </a:t>
            </a:r>
            <a:r>
              <a:rPr lang="sv-SE" baseline="0" dirty="0" err="1" smtClean="0"/>
              <a:t>are</a:t>
            </a:r>
            <a:r>
              <a:rPr lang="sv-SE" baseline="0" dirty="0" smtClean="0"/>
              <a:t> </a:t>
            </a:r>
            <a:r>
              <a:rPr lang="sv-SE" baseline="0" dirty="0" err="1" smtClean="0"/>
              <a:t>more</a:t>
            </a:r>
            <a:r>
              <a:rPr lang="sv-SE" baseline="0" dirty="0" smtClean="0"/>
              <a:t> or less </a:t>
            </a:r>
            <a:r>
              <a:rPr lang="sv-SE" baseline="0" dirty="0" err="1" smtClean="0"/>
              <a:t>constant</a:t>
            </a:r>
            <a:r>
              <a:rPr lang="sv-SE" baseline="0" dirty="0" smtClean="0"/>
              <a:t> over different plants </a:t>
            </a:r>
            <a:r>
              <a:rPr lang="sv-SE" baseline="0" dirty="0" err="1" smtClean="0"/>
              <a:t>of</a:t>
            </a:r>
            <a:r>
              <a:rPr lang="sv-SE" baseline="0" dirty="0" smtClean="0"/>
              <a:t> the </a:t>
            </a:r>
            <a:r>
              <a:rPr lang="sv-SE" baseline="0" dirty="0" err="1" smtClean="0"/>
              <a:t>similar</a:t>
            </a:r>
            <a:r>
              <a:rPr lang="sv-SE" baseline="0" dirty="0" smtClean="0"/>
              <a:t> </a:t>
            </a:r>
            <a:r>
              <a:rPr lang="sv-SE" baseline="0" dirty="0" err="1" smtClean="0"/>
              <a:t>sizes</a:t>
            </a:r>
            <a:r>
              <a:rPr lang="sv-SE" baseline="0" dirty="0" smtClean="0"/>
              <a:t>.</a:t>
            </a:r>
          </a:p>
          <a:p>
            <a:endParaRPr lang="sv-SE" baseline="0" dirty="0" smtClean="0"/>
          </a:p>
          <a:p>
            <a:r>
              <a:rPr lang="sv-SE" baseline="0" dirty="0" smtClean="0"/>
              <a:t>Civil is </a:t>
            </a:r>
            <a:r>
              <a:rPr lang="sv-SE" baseline="0" dirty="0" err="1" smtClean="0"/>
              <a:t>high</a:t>
            </a:r>
            <a:r>
              <a:rPr lang="sv-SE" baseline="0" dirty="0" smtClean="0"/>
              <a:t> </a:t>
            </a:r>
            <a:r>
              <a:rPr lang="en-SE" baseline="0" dirty="0" smtClean="0">
                <a:sym typeface="Wingdings" panose="05000000000000000000" pitchFamily="2" charset="2"/>
              </a:rPr>
              <a:t></a:t>
            </a:r>
            <a:r>
              <a:rPr lang="sv-SE" baseline="0" dirty="0" smtClean="0">
                <a:sym typeface="Wingdings" panose="05000000000000000000" pitchFamily="2" charset="2"/>
              </a:rPr>
              <a:t> </a:t>
            </a:r>
            <a:r>
              <a:rPr lang="sv-SE" baseline="0" dirty="0" err="1" smtClean="0">
                <a:sym typeface="Wingdings" panose="05000000000000000000" pitchFamily="2" charset="2"/>
              </a:rPr>
              <a:t>this</a:t>
            </a:r>
            <a:r>
              <a:rPr lang="sv-SE" baseline="0" dirty="0" smtClean="0">
                <a:sym typeface="Wingdings" panose="05000000000000000000" pitchFamily="2" charset="2"/>
              </a:rPr>
              <a:t> is </a:t>
            </a:r>
            <a:r>
              <a:rPr lang="sv-SE" baseline="0" dirty="0" err="1" smtClean="0">
                <a:sym typeface="Wingdings" panose="05000000000000000000" pitchFamily="2" charset="2"/>
              </a:rPr>
              <a:t>where</a:t>
            </a:r>
            <a:r>
              <a:rPr lang="sv-SE" baseline="0" dirty="0" smtClean="0">
                <a:sym typeface="Wingdings" panose="05000000000000000000" pitchFamily="2" charset="2"/>
              </a:rPr>
              <a:t> dams </a:t>
            </a:r>
            <a:r>
              <a:rPr lang="sv-SE" baseline="0" dirty="0" err="1" smtClean="0">
                <a:sym typeface="Wingdings" panose="05000000000000000000" pitchFamily="2" charset="2"/>
              </a:rPr>
              <a:t>are</a:t>
            </a:r>
            <a:r>
              <a:rPr lang="sv-SE" baseline="0" dirty="0" smtClean="0">
                <a:sym typeface="Wingdings" panose="05000000000000000000" pitchFamily="2" charset="2"/>
              </a:rPr>
              <a:t> </a:t>
            </a:r>
            <a:r>
              <a:rPr lang="sv-SE" baseline="0" dirty="0" err="1" smtClean="0">
                <a:sym typeface="Wingdings" panose="05000000000000000000" pitchFamily="2" charset="2"/>
              </a:rPr>
              <a:t>constructed</a:t>
            </a:r>
            <a:r>
              <a:rPr lang="sv-SE" baseline="0" dirty="0" smtClean="0">
                <a:sym typeface="Wingdings" panose="05000000000000000000" pitchFamily="2" charset="2"/>
              </a:rPr>
              <a:t>. </a:t>
            </a:r>
          </a:p>
          <a:p>
            <a:endParaRPr lang="sv-SE" baseline="0" dirty="0" smtClean="0">
              <a:sym typeface="Wingdings" panose="05000000000000000000" pitchFamily="2" charset="2"/>
            </a:endParaRPr>
          </a:p>
          <a:p>
            <a:r>
              <a:rPr lang="sv-SE" baseline="0" dirty="0" err="1" smtClean="0">
                <a:sym typeface="Wingdings" panose="05000000000000000000" pitchFamily="2" charset="2"/>
              </a:rPr>
              <a:t>High</a:t>
            </a:r>
            <a:r>
              <a:rPr lang="sv-SE" baseline="0" dirty="0" smtClean="0">
                <a:sym typeface="Wingdings" panose="05000000000000000000" pitchFamily="2" charset="2"/>
              </a:rPr>
              <a:t> red </a:t>
            </a:r>
            <a:r>
              <a:rPr lang="en-SE" baseline="0" dirty="0" smtClean="0">
                <a:sym typeface="Wingdings" panose="05000000000000000000" pitchFamily="2" charset="2"/>
              </a:rPr>
              <a:t></a:t>
            </a:r>
            <a:r>
              <a:rPr lang="sv-SE" baseline="0" dirty="0" smtClean="0">
                <a:sym typeface="Wingdings" panose="05000000000000000000" pitchFamily="2" charset="2"/>
              </a:rPr>
              <a:t> not </a:t>
            </a:r>
            <a:r>
              <a:rPr lang="sv-SE" baseline="0" dirty="0" err="1" smtClean="0">
                <a:sym typeface="Wingdings" panose="05000000000000000000" pitchFamily="2" charset="2"/>
              </a:rPr>
              <a:t>close</a:t>
            </a:r>
            <a:r>
              <a:rPr lang="sv-SE" baseline="0" dirty="0" smtClean="0">
                <a:sym typeface="Wingdings" panose="05000000000000000000" pitchFamily="2" charset="2"/>
              </a:rPr>
              <a:t> to </a:t>
            </a:r>
            <a:r>
              <a:rPr lang="sv-SE" baseline="0" dirty="0" err="1" smtClean="0">
                <a:sym typeface="Wingdings" panose="05000000000000000000" pitchFamily="2" charset="2"/>
              </a:rPr>
              <a:t>grid</a:t>
            </a:r>
            <a:r>
              <a:rPr lang="sv-SE" baseline="0" dirty="0" smtClean="0">
                <a:sym typeface="Wingdings" panose="05000000000000000000" pitchFamily="2" charset="2"/>
              </a:rPr>
              <a:t> </a:t>
            </a:r>
            <a:r>
              <a:rPr lang="sv-SE" baseline="0" dirty="0" err="1" smtClean="0">
                <a:sym typeface="Wingdings" panose="05000000000000000000" pitchFamily="2" charset="2"/>
              </a:rPr>
              <a:t>maybe</a:t>
            </a:r>
            <a:endParaRPr lang="sv-SE" baseline="0" dirty="0" smtClean="0">
              <a:sym typeface="Wingdings" panose="05000000000000000000" pitchFamily="2" charset="2"/>
            </a:endParaRPr>
          </a:p>
          <a:p>
            <a:endParaRPr lang="sv-SE" baseline="0" dirty="0" smtClean="0">
              <a:sym typeface="Wingdings" panose="05000000000000000000" pitchFamily="2" charset="2"/>
            </a:endParaRPr>
          </a:p>
          <a:p>
            <a:r>
              <a:rPr lang="sv-SE" baseline="0" dirty="0" smtClean="0">
                <a:sym typeface="Wingdings" panose="05000000000000000000" pitchFamily="2" charset="2"/>
              </a:rPr>
              <a:t>Not a </a:t>
            </a:r>
            <a:r>
              <a:rPr lang="sv-SE" baseline="0" dirty="0" err="1" smtClean="0">
                <a:sym typeface="Wingdings" panose="05000000000000000000" pitchFamily="2" charset="2"/>
              </a:rPr>
              <a:t>linear</a:t>
            </a:r>
            <a:r>
              <a:rPr lang="sv-SE" baseline="0" dirty="0" smtClean="0">
                <a:sym typeface="Wingdings" panose="05000000000000000000" pitchFamily="2" charset="2"/>
              </a:rPr>
              <a:t> relationship</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26</a:t>
            </a:fld>
            <a:endParaRPr lang="en-GB"/>
          </a:p>
        </p:txBody>
      </p:sp>
    </p:spTree>
    <p:extLst>
      <p:ext uri="{BB962C8B-B14F-4D97-AF65-F5344CB8AC3E}">
        <p14:creationId xmlns:p14="http://schemas.microsoft.com/office/powerpoint/2010/main" val="3282054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We</a:t>
            </a:r>
            <a:r>
              <a:rPr lang="sv-SE" dirty="0" smtClean="0"/>
              <a:t> </a:t>
            </a:r>
            <a:r>
              <a:rPr lang="sv-SE" dirty="0" err="1" smtClean="0"/>
              <a:t>can</a:t>
            </a:r>
            <a:r>
              <a:rPr lang="sv-SE" dirty="0" smtClean="0"/>
              <a:t> ask </a:t>
            </a:r>
            <a:r>
              <a:rPr lang="sv-SE" dirty="0" err="1" smtClean="0"/>
              <a:t>if</a:t>
            </a:r>
            <a:r>
              <a:rPr lang="sv-SE" dirty="0" smtClean="0"/>
              <a:t> </a:t>
            </a:r>
            <a:r>
              <a:rPr lang="sv-SE" dirty="0" err="1" smtClean="0"/>
              <a:t>they</a:t>
            </a:r>
            <a:r>
              <a:rPr lang="sv-SE" dirty="0" smtClean="0"/>
              <a:t> </a:t>
            </a:r>
            <a:r>
              <a:rPr lang="sv-SE" dirty="0" err="1" smtClean="0"/>
              <a:t>know</a:t>
            </a:r>
            <a:r>
              <a:rPr lang="sv-SE" dirty="0" smtClean="0"/>
              <a:t> </a:t>
            </a:r>
            <a:r>
              <a:rPr lang="sv-SE" dirty="0" err="1" smtClean="0"/>
              <a:t>th</a:t>
            </a:r>
            <a:r>
              <a:rPr lang="sv-SE" dirty="0" smtClean="0"/>
              <a:t> </a:t>
            </a:r>
            <a:r>
              <a:rPr lang="sv-SE" dirty="0" err="1" smtClean="0"/>
              <a:t>differnce</a:t>
            </a:r>
            <a:r>
              <a:rPr lang="sv-SE" dirty="0" smtClean="0"/>
              <a:t> </a:t>
            </a:r>
            <a:r>
              <a:rPr lang="sv-SE" dirty="0" err="1" smtClean="0"/>
              <a:t>between</a:t>
            </a:r>
            <a:r>
              <a:rPr lang="sv-SE" dirty="0" smtClean="0"/>
              <a:t> the </a:t>
            </a:r>
            <a:r>
              <a:rPr lang="sv-SE" dirty="0" err="1" smtClean="0"/>
              <a:t>costs</a:t>
            </a:r>
            <a:r>
              <a:rPr lang="sv-SE" dirty="0" smtClean="0"/>
              <a:t>. If </a:t>
            </a:r>
            <a:r>
              <a:rPr lang="sv-SE" dirty="0" err="1" smtClean="0"/>
              <a:t>majority</a:t>
            </a:r>
            <a:r>
              <a:rPr lang="sv-SE" baseline="0" dirty="0" smtClean="0"/>
              <a:t> do not </a:t>
            </a:r>
            <a:r>
              <a:rPr lang="sv-SE" baseline="0" dirty="0" err="1" smtClean="0"/>
              <a:t>know</a:t>
            </a:r>
            <a:r>
              <a:rPr lang="sv-SE" baseline="0" dirty="0" smtClean="0"/>
              <a:t>, </a:t>
            </a:r>
            <a:r>
              <a:rPr lang="sv-SE" baseline="0" dirty="0" err="1" smtClean="0"/>
              <a:t>we</a:t>
            </a:r>
            <a:r>
              <a:rPr lang="sv-SE" baseline="0" dirty="0" smtClean="0"/>
              <a:t> </a:t>
            </a:r>
            <a:r>
              <a:rPr lang="sv-SE" baseline="0" dirty="0" err="1" smtClean="0"/>
              <a:t>will</a:t>
            </a:r>
            <a:r>
              <a:rPr lang="sv-SE" baseline="0" dirty="0" smtClean="0"/>
              <a:t> </a:t>
            </a:r>
            <a:r>
              <a:rPr lang="sv-SE" baseline="0" dirty="0" err="1" smtClean="0"/>
              <a:t>have</a:t>
            </a:r>
            <a:r>
              <a:rPr lang="sv-SE" baseline="0" dirty="0" smtClean="0"/>
              <a:t> to </a:t>
            </a:r>
            <a:r>
              <a:rPr lang="sv-SE" baseline="0" dirty="0" err="1" smtClean="0"/>
              <a:t>explain</a:t>
            </a:r>
            <a:r>
              <a:rPr lang="sv-SE" baseline="0" dirty="0" smtClean="0"/>
              <a:t>.</a:t>
            </a:r>
          </a:p>
          <a:p>
            <a:endParaRPr lang="sv-SE" baseline="0" dirty="0" smtClean="0"/>
          </a:p>
          <a:p>
            <a:r>
              <a:rPr lang="sv-SE" baseline="0" dirty="0" err="1" smtClean="0"/>
              <a:t>Capital</a:t>
            </a:r>
            <a:r>
              <a:rPr lang="sv-SE" baseline="0" dirty="0" smtClean="0"/>
              <a:t> = investment. </a:t>
            </a:r>
            <a:r>
              <a:rPr lang="sv-SE" baseline="0" dirty="0" err="1" smtClean="0"/>
              <a:t>E.g</a:t>
            </a:r>
            <a:r>
              <a:rPr lang="sv-SE" baseline="0" dirty="0" smtClean="0"/>
              <a:t>. </a:t>
            </a:r>
            <a:r>
              <a:rPr lang="sv-SE" baseline="0" dirty="0" err="1" smtClean="0"/>
              <a:t>infrastrucutre</a:t>
            </a:r>
            <a:r>
              <a:rPr lang="sv-SE" baseline="0" dirty="0" smtClean="0"/>
              <a:t>, </a:t>
            </a:r>
            <a:r>
              <a:rPr lang="sv-SE" baseline="0" dirty="0" err="1" smtClean="0"/>
              <a:t>loan</a:t>
            </a:r>
            <a:r>
              <a:rPr lang="sv-SE" baseline="0" dirty="0" smtClean="0"/>
              <a:t> + </a:t>
            </a:r>
            <a:r>
              <a:rPr lang="sv-SE" baseline="0" dirty="0" err="1" smtClean="0"/>
              <a:t>interest</a:t>
            </a:r>
            <a:r>
              <a:rPr lang="sv-SE" baseline="0" dirty="0" smtClean="0"/>
              <a:t> rate. </a:t>
            </a:r>
            <a:r>
              <a:rPr lang="sv-SE" baseline="0" dirty="0" err="1" smtClean="0"/>
              <a:t>One-time</a:t>
            </a:r>
            <a:r>
              <a:rPr lang="sv-SE" baseline="0" dirty="0" smtClean="0"/>
              <a:t> </a:t>
            </a:r>
            <a:r>
              <a:rPr lang="sv-SE" baseline="0" dirty="0" err="1" smtClean="0"/>
              <a:t>investments</a:t>
            </a:r>
            <a:r>
              <a:rPr lang="sv-SE" baseline="0" dirty="0" smtClean="0"/>
              <a:t> </a:t>
            </a:r>
            <a:r>
              <a:rPr lang="sv-SE" baseline="0" dirty="0" err="1" smtClean="0"/>
              <a:t>done</a:t>
            </a:r>
            <a:r>
              <a:rPr lang="sv-SE" baseline="0" dirty="0" smtClean="0"/>
              <a:t> </a:t>
            </a:r>
            <a:r>
              <a:rPr lang="sv-SE" baseline="0" dirty="0" err="1" smtClean="0"/>
              <a:t>when</a:t>
            </a:r>
            <a:r>
              <a:rPr lang="sv-SE" baseline="0" dirty="0" smtClean="0"/>
              <a:t> for </a:t>
            </a:r>
            <a:r>
              <a:rPr lang="sv-SE" baseline="0" dirty="0" err="1" smtClean="0"/>
              <a:t>instance</a:t>
            </a:r>
            <a:r>
              <a:rPr lang="sv-SE" baseline="0" dirty="0" smtClean="0"/>
              <a:t> </a:t>
            </a:r>
            <a:r>
              <a:rPr lang="sv-SE" baseline="0" dirty="0" err="1" smtClean="0"/>
              <a:t>pruchasing</a:t>
            </a:r>
            <a:r>
              <a:rPr lang="sv-SE" baseline="0" dirty="0" smtClean="0"/>
              <a:t> the land, </a:t>
            </a:r>
            <a:r>
              <a:rPr lang="sv-SE" baseline="0" dirty="0" err="1" smtClean="0"/>
              <a:t>constructing</a:t>
            </a:r>
            <a:r>
              <a:rPr lang="sv-SE" baseline="0" dirty="0" smtClean="0"/>
              <a:t> etc. </a:t>
            </a:r>
          </a:p>
          <a:p>
            <a:r>
              <a:rPr lang="sv-SE" baseline="0" dirty="0" smtClean="0"/>
              <a:t>O/M = </a:t>
            </a:r>
            <a:r>
              <a:rPr lang="sv-SE" baseline="0" dirty="0" err="1" smtClean="0"/>
              <a:t>fixed</a:t>
            </a:r>
            <a:r>
              <a:rPr lang="sv-SE" baseline="0" dirty="0" smtClean="0"/>
              <a:t> </a:t>
            </a:r>
            <a:r>
              <a:rPr lang="sv-SE" baseline="0" dirty="0" err="1" smtClean="0"/>
              <a:t>costs</a:t>
            </a:r>
            <a:r>
              <a:rPr lang="sv-SE" baseline="0" dirty="0" smtClean="0"/>
              <a:t> </a:t>
            </a:r>
            <a:r>
              <a:rPr lang="sv-SE" baseline="0" dirty="0" err="1" smtClean="0"/>
              <a:t>assigned</a:t>
            </a:r>
            <a:r>
              <a:rPr lang="sv-SE" baseline="0" dirty="0" smtClean="0"/>
              <a:t> to </a:t>
            </a:r>
            <a:r>
              <a:rPr lang="sv-SE" baseline="0" dirty="0" err="1" smtClean="0"/>
              <a:t>oprating</a:t>
            </a:r>
            <a:r>
              <a:rPr lang="sv-SE" baseline="0" dirty="0" smtClean="0"/>
              <a:t> and </a:t>
            </a:r>
            <a:r>
              <a:rPr lang="sv-SE" baseline="0" dirty="0" err="1" smtClean="0"/>
              <a:t>maintaing</a:t>
            </a:r>
            <a:r>
              <a:rPr lang="sv-SE" baseline="0" dirty="0" smtClean="0"/>
              <a:t> the </a:t>
            </a:r>
            <a:r>
              <a:rPr lang="sv-SE" baseline="0" dirty="0" err="1" smtClean="0"/>
              <a:t>power</a:t>
            </a:r>
            <a:r>
              <a:rPr lang="sv-SE" baseline="0" dirty="0" smtClean="0"/>
              <a:t> plant. </a:t>
            </a:r>
          </a:p>
          <a:p>
            <a:r>
              <a:rPr lang="sv-SE" baseline="0" dirty="0" err="1" smtClean="0"/>
              <a:t>You</a:t>
            </a:r>
            <a:r>
              <a:rPr lang="sv-SE" baseline="0" dirty="0" smtClean="0"/>
              <a:t> </a:t>
            </a:r>
            <a:r>
              <a:rPr lang="sv-SE" baseline="0" dirty="0" err="1" smtClean="0"/>
              <a:t>can</a:t>
            </a:r>
            <a:r>
              <a:rPr lang="sv-SE" baseline="0" dirty="0" smtClean="0"/>
              <a:t> </a:t>
            </a:r>
            <a:r>
              <a:rPr lang="sv-SE" baseline="0" dirty="0" err="1" smtClean="0"/>
              <a:t>have</a:t>
            </a:r>
            <a:r>
              <a:rPr lang="sv-SE" baseline="0" dirty="0" smtClean="0"/>
              <a:t> </a:t>
            </a:r>
            <a:r>
              <a:rPr lang="sv-SE" baseline="0" dirty="0" err="1" smtClean="0"/>
              <a:t>variable</a:t>
            </a:r>
            <a:r>
              <a:rPr lang="sv-SE" baseline="0" dirty="0" smtClean="0"/>
              <a:t> as </a:t>
            </a:r>
            <a:r>
              <a:rPr lang="sv-SE" baseline="0" dirty="0" err="1" smtClean="0"/>
              <a:t>well</a:t>
            </a:r>
            <a:r>
              <a:rPr lang="sv-SE" baseline="0" dirty="0" smtClean="0"/>
              <a:t> (</a:t>
            </a:r>
            <a:r>
              <a:rPr lang="sv-SE" baseline="0" dirty="0" err="1" smtClean="0"/>
              <a:t>usually</a:t>
            </a:r>
            <a:r>
              <a:rPr lang="sv-SE" baseline="0" dirty="0" smtClean="0"/>
              <a:t> </a:t>
            </a:r>
            <a:r>
              <a:rPr lang="sv-SE" baseline="0" dirty="0" err="1" smtClean="0"/>
              <a:t>very</a:t>
            </a:r>
            <a:r>
              <a:rPr lang="sv-SE" baseline="0" dirty="0" smtClean="0"/>
              <a:t> </a:t>
            </a:r>
            <a:r>
              <a:rPr lang="sv-SE" baseline="0" dirty="0" err="1" smtClean="0"/>
              <a:t>low</a:t>
            </a:r>
            <a:r>
              <a:rPr lang="sv-SE" baseline="0" dirty="0" smtClean="0"/>
              <a:t> for hydro + </a:t>
            </a:r>
            <a:r>
              <a:rPr lang="sv-SE" baseline="0" dirty="0" err="1" smtClean="0"/>
              <a:t>how</a:t>
            </a:r>
            <a:r>
              <a:rPr lang="sv-SE" baseline="0" dirty="0" smtClean="0"/>
              <a:t> </a:t>
            </a:r>
            <a:r>
              <a:rPr lang="sv-SE" baseline="0" dirty="0" err="1" smtClean="0"/>
              <a:t>people</a:t>
            </a:r>
            <a:r>
              <a:rPr lang="sv-SE" baseline="0" dirty="0" smtClean="0"/>
              <a:t> </a:t>
            </a:r>
            <a:r>
              <a:rPr lang="sv-SE" baseline="0" dirty="0" err="1" smtClean="0"/>
              <a:t>report</a:t>
            </a:r>
            <a:r>
              <a:rPr lang="sv-SE" baseline="0" dirty="0" smtClean="0"/>
              <a:t> </a:t>
            </a:r>
            <a:r>
              <a:rPr lang="sv-SE" baseline="0" dirty="0" err="1" smtClean="0"/>
              <a:t>costs</a:t>
            </a:r>
            <a:r>
              <a:rPr lang="sv-SE" baseline="0" dirty="0" smtClean="0"/>
              <a:t>)</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27</a:t>
            </a:fld>
            <a:endParaRPr lang="en-GB"/>
          </a:p>
        </p:txBody>
      </p:sp>
    </p:spTree>
    <p:extLst>
      <p:ext uri="{BB962C8B-B14F-4D97-AF65-F5344CB8AC3E}">
        <p14:creationId xmlns:p14="http://schemas.microsoft.com/office/powerpoint/2010/main" val="14397378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28</a:t>
            </a:fld>
            <a:endParaRPr lang="en-GB"/>
          </a:p>
        </p:txBody>
      </p:sp>
    </p:spTree>
    <p:extLst>
      <p:ext uri="{BB962C8B-B14F-4D97-AF65-F5344CB8AC3E}">
        <p14:creationId xmlns:p14="http://schemas.microsoft.com/office/powerpoint/2010/main" val="2134651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smtClean="0"/>
              <a:t>Diesel is </a:t>
            </a:r>
            <a:r>
              <a:rPr lang="sv-SE" dirty="0" err="1" smtClean="0"/>
              <a:t>probably</a:t>
            </a:r>
            <a:r>
              <a:rPr lang="sv-SE" dirty="0" smtClean="0"/>
              <a:t> </a:t>
            </a:r>
            <a:r>
              <a:rPr lang="sv-SE" dirty="0" err="1" smtClean="0"/>
              <a:t>higher</a:t>
            </a:r>
            <a:r>
              <a:rPr lang="sv-SE" dirty="0" smtClean="0"/>
              <a:t> </a:t>
            </a:r>
            <a:r>
              <a:rPr lang="sv-SE" dirty="0" err="1" smtClean="0"/>
              <a:t>than</a:t>
            </a:r>
            <a:r>
              <a:rPr lang="sv-SE" dirty="0" smtClean="0"/>
              <a:t> solar</a:t>
            </a:r>
            <a:r>
              <a:rPr lang="sv-SE" baseline="0" dirty="0" smtClean="0"/>
              <a:t> </a:t>
            </a:r>
            <a:r>
              <a:rPr lang="sv-SE" baseline="0" dirty="0" err="1" smtClean="0"/>
              <a:t>thermal</a:t>
            </a:r>
            <a:r>
              <a:rPr lang="sv-SE" baseline="0" dirty="0" smtClean="0"/>
              <a:t> </a:t>
            </a:r>
            <a:r>
              <a:rPr lang="en-SE" baseline="0" dirty="0" smtClean="0">
                <a:sym typeface="Wingdings" panose="05000000000000000000" pitchFamily="2" charset="2"/>
              </a:rPr>
              <a:t></a:t>
            </a:r>
            <a:r>
              <a:rPr lang="sv-SE" baseline="0" dirty="0" smtClean="0">
                <a:sym typeface="Wingdings" panose="05000000000000000000" pitchFamily="2" charset="2"/>
              </a:rPr>
              <a:t> </a:t>
            </a:r>
            <a:r>
              <a:rPr lang="sv-SE" baseline="0" dirty="0" err="1" smtClean="0">
                <a:sym typeface="Wingdings" panose="05000000000000000000" pitchFamily="2" charset="2"/>
              </a:rPr>
              <a:t>they</a:t>
            </a:r>
            <a:r>
              <a:rPr lang="sv-SE" baseline="0" dirty="0" smtClean="0">
                <a:sym typeface="Wingdings" panose="05000000000000000000" pitchFamily="2" charset="2"/>
              </a:rPr>
              <a:t> </a:t>
            </a:r>
            <a:r>
              <a:rPr lang="sv-SE" baseline="0" dirty="0" err="1" smtClean="0">
                <a:sym typeface="Wingdings" panose="05000000000000000000" pitchFamily="2" charset="2"/>
              </a:rPr>
              <a:t>have</a:t>
            </a:r>
            <a:r>
              <a:rPr lang="sv-SE" baseline="0" dirty="0" smtClean="0">
                <a:sym typeface="Wingdings" panose="05000000000000000000" pitchFamily="2" charset="2"/>
              </a:rPr>
              <a:t> </a:t>
            </a:r>
            <a:r>
              <a:rPr lang="sv-SE" baseline="0" dirty="0" err="1" smtClean="0">
                <a:sym typeface="Wingdings" panose="05000000000000000000" pitchFamily="2" charset="2"/>
              </a:rPr>
              <a:t>high</a:t>
            </a:r>
            <a:r>
              <a:rPr lang="sv-SE" baseline="0" dirty="0" smtClean="0">
                <a:sym typeface="Wingdings" panose="05000000000000000000" pitchFamily="2" charset="2"/>
              </a:rPr>
              <a:t> </a:t>
            </a:r>
            <a:r>
              <a:rPr lang="sv-SE" baseline="0" dirty="0" err="1" smtClean="0">
                <a:sym typeface="Wingdings" panose="05000000000000000000" pitchFamily="2" charset="2"/>
              </a:rPr>
              <a:t>variable</a:t>
            </a:r>
            <a:r>
              <a:rPr lang="sv-SE" baseline="0" dirty="0" smtClean="0">
                <a:sym typeface="Wingdings" panose="05000000000000000000" pitchFamily="2" charset="2"/>
              </a:rPr>
              <a:t> </a:t>
            </a:r>
            <a:r>
              <a:rPr lang="sv-SE" baseline="0" dirty="0" err="1" smtClean="0">
                <a:sym typeface="Wingdings" panose="05000000000000000000" pitchFamily="2" charset="2"/>
              </a:rPr>
              <a:t>cost</a:t>
            </a:r>
            <a:endParaRPr lang="sv-SE" baseline="0" dirty="0" smtClean="0">
              <a:sym typeface="Wingdings" panose="05000000000000000000" pitchFamily="2" charset="2"/>
            </a:endParaRPr>
          </a:p>
          <a:p>
            <a:endParaRPr lang="sv-SE" baseline="0" dirty="0" smtClean="0">
              <a:sym typeface="Wingdings" panose="05000000000000000000" pitchFamily="2" charset="2"/>
            </a:endParaRPr>
          </a:p>
          <a:p>
            <a:r>
              <a:rPr lang="sv-SE" baseline="0" dirty="0" smtClean="0">
                <a:sym typeface="Wingdings" panose="05000000000000000000" pitchFamily="2" charset="2"/>
              </a:rPr>
              <a:t>Geo </a:t>
            </a:r>
            <a:r>
              <a:rPr lang="en-SE" baseline="0" dirty="0" smtClean="0">
                <a:sym typeface="Wingdings" panose="05000000000000000000" pitchFamily="2" charset="2"/>
              </a:rPr>
              <a:t></a:t>
            </a:r>
            <a:r>
              <a:rPr lang="sv-SE" baseline="0" dirty="0" smtClean="0">
                <a:sym typeface="Wingdings" panose="05000000000000000000" pitchFamily="2" charset="2"/>
              </a:rPr>
              <a:t> </a:t>
            </a:r>
            <a:r>
              <a:rPr lang="sv-SE" baseline="0" dirty="0" err="1" smtClean="0">
                <a:sym typeface="Wingdings" panose="05000000000000000000" pitchFamily="2" charset="2"/>
              </a:rPr>
              <a:t>high</a:t>
            </a:r>
            <a:r>
              <a:rPr lang="sv-SE" baseline="0" dirty="0" smtClean="0">
                <a:sym typeface="Wingdings" panose="05000000000000000000" pitchFamily="2" charset="2"/>
              </a:rPr>
              <a:t> </a:t>
            </a:r>
            <a:r>
              <a:rPr lang="sv-SE" baseline="0" dirty="0" err="1" smtClean="0">
                <a:sym typeface="Wingdings" panose="05000000000000000000" pitchFamily="2" charset="2"/>
              </a:rPr>
              <a:t>exploration</a:t>
            </a:r>
            <a:r>
              <a:rPr lang="sv-SE" baseline="0" dirty="0" smtClean="0">
                <a:sym typeface="Wingdings" panose="05000000000000000000" pitchFamily="2" charset="2"/>
              </a:rPr>
              <a:t> </a:t>
            </a:r>
            <a:r>
              <a:rPr lang="sv-SE" baseline="0" dirty="0" err="1" smtClean="0">
                <a:sym typeface="Wingdings" panose="05000000000000000000" pitchFamily="2" charset="2"/>
              </a:rPr>
              <a:t>cost</a:t>
            </a:r>
            <a:r>
              <a:rPr lang="sv-SE" baseline="0" dirty="0" smtClean="0">
                <a:sym typeface="Wingdings" panose="05000000000000000000" pitchFamily="2" charset="2"/>
              </a:rPr>
              <a:t>. </a:t>
            </a:r>
            <a:r>
              <a:rPr lang="sv-SE" baseline="0" dirty="0" err="1" smtClean="0">
                <a:sym typeface="Wingdings" panose="05000000000000000000" pitchFamily="2" charset="2"/>
              </a:rPr>
              <a:t>Need</a:t>
            </a:r>
            <a:r>
              <a:rPr lang="sv-SE" baseline="0" dirty="0" smtClean="0">
                <a:sym typeface="Wingdings" panose="05000000000000000000" pitchFamily="2" charset="2"/>
              </a:rPr>
              <a:t> to drill for the source. </a:t>
            </a:r>
          </a:p>
          <a:p>
            <a:endParaRPr lang="sv-SE" baseline="0" dirty="0" smtClean="0">
              <a:sym typeface="Wingdings" panose="05000000000000000000" pitchFamily="2" charset="2"/>
            </a:endParaRPr>
          </a:p>
          <a:p>
            <a:r>
              <a:rPr lang="sv-SE" baseline="0" dirty="0" err="1" smtClean="0">
                <a:sym typeface="Wingdings" panose="05000000000000000000" pitchFamily="2" charset="2"/>
              </a:rPr>
              <a:t>Natural</a:t>
            </a:r>
            <a:r>
              <a:rPr lang="sv-SE" baseline="0" dirty="0" smtClean="0">
                <a:sym typeface="Wingdings" panose="05000000000000000000" pitchFamily="2" charset="2"/>
              </a:rPr>
              <a:t> gas: </a:t>
            </a:r>
            <a:r>
              <a:rPr lang="sv-SE" baseline="0" dirty="0" err="1" smtClean="0">
                <a:sym typeface="Wingdings" panose="05000000000000000000" pitchFamily="2" charset="2"/>
              </a:rPr>
              <a:t>advanced</a:t>
            </a:r>
            <a:r>
              <a:rPr lang="sv-SE" baseline="0" dirty="0" smtClean="0">
                <a:sym typeface="Wingdings" panose="05000000000000000000" pitchFamily="2" charset="2"/>
              </a:rPr>
              <a:t> is </a:t>
            </a:r>
            <a:r>
              <a:rPr lang="sv-SE" baseline="0" dirty="0" err="1" smtClean="0">
                <a:sym typeface="Wingdings" panose="05000000000000000000" pitchFamily="2" charset="2"/>
              </a:rPr>
              <a:t>probably</a:t>
            </a:r>
            <a:r>
              <a:rPr lang="sv-SE" baseline="0" dirty="0" smtClean="0">
                <a:sym typeface="Wingdings" panose="05000000000000000000" pitchFamily="2" charset="2"/>
              </a:rPr>
              <a:t> </a:t>
            </a:r>
            <a:r>
              <a:rPr lang="sv-SE" baseline="0" dirty="0" err="1" smtClean="0">
                <a:sym typeface="Wingdings" panose="05000000000000000000" pitchFamily="2" charset="2"/>
              </a:rPr>
              <a:t>high</a:t>
            </a:r>
            <a:r>
              <a:rPr lang="sv-SE" baseline="0" dirty="0" smtClean="0">
                <a:sym typeface="Wingdings" panose="05000000000000000000" pitchFamily="2" charset="2"/>
              </a:rPr>
              <a:t> </a:t>
            </a:r>
            <a:r>
              <a:rPr lang="sv-SE" baseline="0" dirty="0" err="1" smtClean="0">
                <a:sym typeface="Wingdings" panose="05000000000000000000" pitchFamily="2" charset="2"/>
              </a:rPr>
              <a:t>efficiency</a:t>
            </a:r>
            <a:endParaRPr lang="sv-SE" baseline="0" dirty="0" smtClean="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253E99D3-575E-4B33-AEE3-580024E0F63F}" type="slidenum">
              <a:rPr lang="en-GB" smtClean="0"/>
              <a:t>29</a:t>
            </a:fld>
            <a:endParaRPr lang="en-GB"/>
          </a:p>
        </p:txBody>
      </p:sp>
    </p:spTree>
    <p:extLst>
      <p:ext uri="{BB962C8B-B14F-4D97-AF65-F5344CB8AC3E}">
        <p14:creationId xmlns:p14="http://schemas.microsoft.com/office/powerpoint/2010/main" val="15578485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smtClean="0"/>
          </a:p>
          <a:p>
            <a:endParaRPr lang="sv-SE" dirty="0" smtClean="0"/>
          </a:p>
        </p:txBody>
      </p:sp>
      <p:sp>
        <p:nvSpPr>
          <p:cNvPr id="4" name="Slide Number Placeholder 3"/>
          <p:cNvSpPr>
            <a:spLocks noGrp="1"/>
          </p:cNvSpPr>
          <p:nvPr>
            <p:ph type="sldNum" sz="quarter" idx="10"/>
          </p:nvPr>
        </p:nvSpPr>
        <p:spPr/>
        <p:txBody>
          <a:bodyPr/>
          <a:lstStyle/>
          <a:p>
            <a:fld id="{253E99D3-575E-4B33-AEE3-580024E0F63F}" type="slidenum">
              <a:rPr lang="en-GB" smtClean="0"/>
              <a:t>3</a:t>
            </a:fld>
            <a:endParaRPr lang="en-GB"/>
          </a:p>
        </p:txBody>
      </p:sp>
    </p:spTree>
    <p:extLst>
      <p:ext uri="{BB962C8B-B14F-4D97-AF65-F5344CB8AC3E}">
        <p14:creationId xmlns:p14="http://schemas.microsoft.com/office/powerpoint/2010/main" val="19583041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10"/>
          </p:nvPr>
        </p:nvSpPr>
        <p:spPr/>
        <p:txBody>
          <a:bodyPr/>
          <a:lstStyle/>
          <a:p>
            <a:fld id="{253E99D3-575E-4B33-AEE3-580024E0F63F}" type="slidenum">
              <a:rPr lang="en-GB" smtClean="0"/>
              <a:t>30</a:t>
            </a:fld>
            <a:endParaRPr lang="en-GB"/>
          </a:p>
        </p:txBody>
      </p:sp>
    </p:spTree>
    <p:extLst>
      <p:ext uri="{BB962C8B-B14F-4D97-AF65-F5344CB8AC3E}">
        <p14:creationId xmlns:p14="http://schemas.microsoft.com/office/powerpoint/2010/main" val="13979563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smtClean="0"/>
          </a:p>
          <a:p>
            <a:endParaRPr lang="sv-SE"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CA" dirty="0" smtClean="0">
                <a:solidFill>
                  <a:srgbClr val="FF0000"/>
                </a:solidFill>
              </a:rPr>
              <a:t>An estimated 0.5–1% of the total fresh water storage capacity of existing dams is lost each year to sedimentation in both large and small reservoirs worldwide.</a:t>
            </a:r>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31</a:t>
            </a:fld>
            <a:endParaRPr lang="en-GB"/>
          </a:p>
        </p:txBody>
      </p:sp>
    </p:spTree>
    <p:extLst>
      <p:ext uri="{BB962C8B-B14F-4D97-AF65-F5344CB8AC3E}">
        <p14:creationId xmlns:p14="http://schemas.microsoft.com/office/powerpoint/2010/main" val="28805154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smtClean="0">
                <a:solidFill>
                  <a:srgbClr val="FF0000"/>
                </a:solidFill>
              </a:rPr>
              <a:t>Oroville:</a:t>
            </a:r>
            <a:r>
              <a:rPr lang="en-GB" sz="1200" baseline="0" dirty="0" smtClean="0">
                <a:solidFill>
                  <a:srgbClr val="FF0000"/>
                </a:solidFill>
              </a:rPr>
              <a:t> heavy rain, the main concrete </a:t>
            </a:r>
            <a:r>
              <a:rPr lang="en-GB" sz="1200" baseline="0" dirty="0" err="1" smtClean="0">
                <a:solidFill>
                  <a:srgbClr val="FF0000"/>
                </a:solidFill>
              </a:rPr>
              <a:t>spillaway</a:t>
            </a:r>
            <a:r>
              <a:rPr lang="en-GB" sz="1200" baseline="0" dirty="0" smtClean="0">
                <a:solidFill>
                  <a:srgbClr val="FF0000"/>
                </a:solidFill>
              </a:rPr>
              <a:t> crumbled and led to a cascading set of problems, the emergency spillway partially broke, 100,000 people downstream had to be evacuated, before the break the </a:t>
            </a:r>
            <a:r>
              <a:rPr lang="en-GB" sz="1200" baseline="0" dirty="0" err="1" smtClean="0">
                <a:solidFill>
                  <a:srgbClr val="FF0000"/>
                </a:solidFill>
              </a:rPr>
              <a:t>firesquad</a:t>
            </a:r>
            <a:r>
              <a:rPr lang="en-GB" sz="1200" baseline="0" dirty="0" smtClean="0">
                <a:solidFill>
                  <a:srgbClr val="FF0000"/>
                </a:solidFill>
              </a:rPr>
              <a:t> cleared the area from trees </a:t>
            </a:r>
            <a:r>
              <a:rPr lang="en-GB" sz="1200" baseline="0" dirty="0" err="1" smtClean="0">
                <a:solidFill>
                  <a:srgbClr val="FF0000"/>
                </a:solidFill>
              </a:rPr>
              <a:t>etc</a:t>
            </a:r>
            <a:r>
              <a:rPr lang="en-GB" sz="1200" baseline="0" dirty="0" smtClean="0">
                <a:solidFill>
                  <a:srgbClr val="FF0000"/>
                </a:solidFill>
              </a:rPr>
              <a:t> so avoid larger damage and Department of Fish and Wildlife started to evacuate fish from a hatchery downstream.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aseline="0" dirty="0" smtClean="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aseline="0" dirty="0" smtClean="0">
                <a:solidFill>
                  <a:srgbClr val="FF0000"/>
                </a:solidFill>
              </a:rPr>
              <a:t>Brazil: dam broke, contaminated water was spread, caused health and environmental </a:t>
            </a:r>
            <a:r>
              <a:rPr lang="en-GB" sz="1200" baseline="0" dirty="0" err="1" smtClean="0">
                <a:solidFill>
                  <a:srgbClr val="FF0000"/>
                </a:solidFill>
              </a:rPr>
              <a:t>prolems</a:t>
            </a:r>
            <a:r>
              <a:rPr lang="en-GB" sz="1200" baseline="0" dirty="0" smtClean="0">
                <a:solidFill>
                  <a:srgbClr val="FF0000"/>
                </a:solidFill>
              </a:rPr>
              <a:t>. And cause people downstream 100km to be affected by the floods. 300mkm downstream had to cut out the drinking water. </a:t>
            </a:r>
            <a:endParaRPr lang="en-GB" sz="1200" dirty="0" smtClean="0">
              <a:solidFill>
                <a:srgbClr val="FF0000"/>
              </a:solidFill>
            </a:endParaRPr>
          </a:p>
          <a:p>
            <a:endParaRPr lang="sv-SE" dirty="0" smtClean="0"/>
          </a:p>
          <a:p>
            <a:r>
              <a:rPr lang="sv-SE" dirty="0" smtClean="0"/>
              <a:t>https://sf.curbed.com/maps/california-floods-storm-damage-map</a:t>
            </a:r>
          </a:p>
          <a:p>
            <a:pPr lvl="1"/>
            <a:r>
              <a:rPr lang="sv-SE" dirty="0" smtClean="0"/>
              <a:t>http://www.latimes.com/local/lanow/la-me-ln-dam-flood-season-reassessments-20170728-story.html</a:t>
            </a:r>
          </a:p>
          <a:p>
            <a:r>
              <a:rPr lang="sv-SE" dirty="0" smtClean="0"/>
              <a:t>https://www.cnbc.com/2017/02/10/northern-california-tracking-to-have-wettest-year-on-record.html</a:t>
            </a:r>
          </a:p>
          <a:p>
            <a:r>
              <a:rPr lang="sv-SE" dirty="0" smtClean="0"/>
              <a:t>http://www.reuters.com/article/us-brazil-damburst/brazil-mine-dam-burst-endangers-water-supply-far-downstream-idUSKCN0SY1Y920151109</a:t>
            </a:r>
          </a:p>
          <a:p>
            <a:r>
              <a:rPr lang="sv-SE" dirty="0" smtClean="0"/>
              <a:t>https://www.theguardian.com/sustainable-business/2016/oct/15/samarco-dam-collapse-brazil-worst-environmental-disaster-bhp-billiton-vale-mining</a:t>
            </a:r>
          </a:p>
        </p:txBody>
      </p:sp>
      <p:sp>
        <p:nvSpPr>
          <p:cNvPr id="4" name="Slide Number Placeholder 3"/>
          <p:cNvSpPr>
            <a:spLocks noGrp="1"/>
          </p:cNvSpPr>
          <p:nvPr>
            <p:ph type="sldNum" sz="quarter" idx="10"/>
          </p:nvPr>
        </p:nvSpPr>
        <p:spPr/>
        <p:txBody>
          <a:bodyPr/>
          <a:lstStyle/>
          <a:p>
            <a:fld id="{253E99D3-575E-4B33-AEE3-580024E0F63F}" type="slidenum">
              <a:rPr lang="en-GB" smtClean="0"/>
              <a:t>32</a:t>
            </a:fld>
            <a:endParaRPr lang="en-GB"/>
          </a:p>
        </p:txBody>
      </p:sp>
    </p:spTree>
    <p:extLst>
      <p:ext uri="{BB962C8B-B14F-4D97-AF65-F5344CB8AC3E}">
        <p14:creationId xmlns:p14="http://schemas.microsoft.com/office/powerpoint/2010/main" val="6850914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Outflow</a:t>
            </a:r>
            <a:r>
              <a:rPr lang="sv-SE" dirty="0" smtClean="0"/>
              <a:t> to Lake Turkana – major </a:t>
            </a:r>
            <a:r>
              <a:rPr lang="sv-SE" dirty="0" err="1" smtClean="0"/>
              <a:t>contribution</a:t>
            </a:r>
            <a:r>
              <a:rPr lang="sv-SE" dirty="0" smtClean="0"/>
              <a:t> to the lake. Change</a:t>
            </a:r>
            <a:r>
              <a:rPr lang="sv-SE" baseline="0" dirty="0" smtClean="0"/>
              <a:t> in </a:t>
            </a:r>
            <a:r>
              <a:rPr lang="sv-SE" baseline="0" dirty="0" err="1" smtClean="0"/>
              <a:t>stream</a:t>
            </a:r>
            <a:r>
              <a:rPr lang="sv-SE" baseline="0" dirty="0" smtClean="0"/>
              <a:t> </a:t>
            </a:r>
            <a:r>
              <a:rPr lang="sv-SE" baseline="0" dirty="0" err="1" smtClean="0"/>
              <a:t>flow</a:t>
            </a:r>
            <a:r>
              <a:rPr lang="sv-SE" baseline="0" dirty="0" smtClean="0"/>
              <a:t> </a:t>
            </a:r>
            <a:r>
              <a:rPr lang="sv-SE" baseline="0" dirty="0" err="1" smtClean="0"/>
              <a:t>would</a:t>
            </a:r>
            <a:r>
              <a:rPr lang="sv-SE" baseline="0" dirty="0" smtClean="0"/>
              <a:t> </a:t>
            </a:r>
            <a:r>
              <a:rPr lang="sv-SE" baseline="0" dirty="0" err="1" smtClean="0"/>
              <a:t>change</a:t>
            </a:r>
            <a:r>
              <a:rPr lang="sv-SE" baseline="0" dirty="0" smtClean="0"/>
              <a:t> lake </a:t>
            </a:r>
            <a:r>
              <a:rPr lang="sv-SE" baseline="0" dirty="0" err="1" smtClean="0"/>
              <a:t>levels</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33</a:t>
            </a:fld>
            <a:endParaRPr lang="en-GB"/>
          </a:p>
        </p:txBody>
      </p:sp>
    </p:spTree>
    <p:extLst>
      <p:ext uri="{BB962C8B-B14F-4D97-AF65-F5344CB8AC3E}">
        <p14:creationId xmlns:p14="http://schemas.microsoft.com/office/powerpoint/2010/main" val="8931831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Stream</a:t>
            </a:r>
            <a:r>
              <a:rPr lang="sv-SE" baseline="0" dirty="0" smtClean="0"/>
              <a:t> </a:t>
            </a:r>
            <a:r>
              <a:rPr lang="sv-SE" baseline="0" dirty="0" err="1" smtClean="0"/>
              <a:t>flow</a:t>
            </a:r>
            <a:r>
              <a:rPr lang="sv-SE" baseline="0" dirty="0" smtClean="0"/>
              <a:t> </a:t>
            </a:r>
            <a:r>
              <a:rPr lang="sv-SE" baseline="0" dirty="0" err="1" smtClean="0"/>
              <a:t>regime</a:t>
            </a:r>
            <a:r>
              <a:rPr lang="sv-SE" baseline="0" dirty="0" smtClean="0"/>
              <a:t> </a:t>
            </a:r>
            <a:r>
              <a:rPr lang="sv-SE" baseline="0" dirty="0" err="1" smtClean="0"/>
              <a:t>changes</a:t>
            </a:r>
            <a:r>
              <a:rPr lang="sv-SE" baseline="0" dirty="0" smtClean="0"/>
              <a:t> </a:t>
            </a:r>
            <a:r>
              <a:rPr lang="x-none" baseline="0" dirty="0" smtClean="0"/>
              <a:t>–</a:t>
            </a:r>
            <a:r>
              <a:rPr lang="sv-SE" baseline="0" dirty="0" smtClean="0"/>
              <a:t> store </a:t>
            </a:r>
            <a:r>
              <a:rPr lang="sv-SE" baseline="0" dirty="0" err="1" smtClean="0"/>
              <a:t>water</a:t>
            </a:r>
            <a:r>
              <a:rPr lang="sv-SE" baseline="0" dirty="0" smtClean="0"/>
              <a:t> and release at different </a:t>
            </a:r>
            <a:r>
              <a:rPr lang="sv-SE" baseline="0" dirty="0" err="1" smtClean="0"/>
              <a:t>times</a:t>
            </a:r>
            <a:r>
              <a:rPr lang="sv-SE" baseline="0" dirty="0" smtClean="0"/>
              <a:t> </a:t>
            </a:r>
            <a:r>
              <a:rPr lang="sv-SE" baseline="0" dirty="0" err="1" smtClean="0"/>
              <a:t>than</a:t>
            </a:r>
            <a:r>
              <a:rPr lang="sv-SE" baseline="0" dirty="0" smtClean="0"/>
              <a:t> </a:t>
            </a:r>
            <a:r>
              <a:rPr lang="sv-SE" baseline="0" dirty="0" err="1" smtClean="0"/>
              <a:t>than</a:t>
            </a:r>
            <a:r>
              <a:rPr lang="sv-SE" baseline="0" dirty="0" smtClean="0"/>
              <a:t> normal </a:t>
            </a:r>
            <a:r>
              <a:rPr lang="sv-SE" baseline="0" dirty="0" err="1" smtClean="0"/>
              <a:t>fluctuations</a:t>
            </a:r>
            <a:endParaRPr lang="sv-SE" dirty="0" smtClean="0"/>
          </a:p>
          <a:p>
            <a:endParaRPr lang="sv-SE" dirty="0" smtClean="0"/>
          </a:p>
          <a:p>
            <a:r>
              <a:rPr lang="sv-SE" dirty="0" smtClean="0"/>
              <a:t>Delta </a:t>
            </a:r>
            <a:r>
              <a:rPr lang="x-none" dirty="0" smtClean="0"/>
              <a:t>–</a:t>
            </a:r>
            <a:r>
              <a:rPr lang="sv-SE" dirty="0" smtClean="0"/>
              <a:t> </a:t>
            </a:r>
            <a:r>
              <a:rPr lang="sv-SE" dirty="0" err="1" smtClean="0"/>
              <a:t>due</a:t>
            </a:r>
            <a:r>
              <a:rPr lang="sv-SE" dirty="0" smtClean="0"/>
              <a:t> to </a:t>
            </a:r>
            <a:r>
              <a:rPr lang="sv-SE" dirty="0" err="1" smtClean="0"/>
              <a:t>silt</a:t>
            </a:r>
            <a:r>
              <a:rPr lang="sv-SE" dirty="0" smtClean="0"/>
              <a:t> or sediment</a:t>
            </a:r>
            <a:r>
              <a:rPr lang="sv-SE" baseline="0" dirty="0" smtClean="0"/>
              <a:t> </a:t>
            </a:r>
            <a:r>
              <a:rPr lang="sv-SE" baseline="0" dirty="0" err="1" smtClean="0"/>
              <a:t>transportation</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34</a:t>
            </a:fld>
            <a:endParaRPr lang="en-GB"/>
          </a:p>
        </p:txBody>
      </p:sp>
    </p:spTree>
    <p:extLst>
      <p:ext uri="{BB962C8B-B14F-4D97-AF65-F5344CB8AC3E}">
        <p14:creationId xmlns:p14="http://schemas.microsoft.com/office/powerpoint/2010/main" val="32550383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You</a:t>
            </a:r>
            <a:r>
              <a:rPr lang="sv-SE" dirty="0" smtClean="0"/>
              <a:t> </a:t>
            </a:r>
            <a:r>
              <a:rPr lang="sv-SE" dirty="0" err="1" smtClean="0"/>
              <a:t>will</a:t>
            </a:r>
            <a:r>
              <a:rPr lang="sv-SE" dirty="0" smtClean="0"/>
              <a:t> </a:t>
            </a:r>
            <a:r>
              <a:rPr lang="sv-SE" dirty="0" err="1" smtClean="0"/>
              <a:t>have</a:t>
            </a:r>
            <a:r>
              <a:rPr lang="sv-SE" dirty="0" smtClean="0"/>
              <a:t> </a:t>
            </a:r>
            <a:r>
              <a:rPr lang="sv-SE" dirty="0" err="1" smtClean="0"/>
              <a:t>direct</a:t>
            </a:r>
            <a:r>
              <a:rPr lang="sv-SE" dirty="0" smtClean="0"/>
              <a:t> emissions – from the operation</a:t>
            </a:r>
            <a:r>
              <a:rPr lang="sv-SE" baseline="0" dirty="0" smtClean="0"/>
              <a:t> of </a:t>
            </a:r>
            <a:r>
              <a:rPr lang="sv-SE" dirty="0" err="1" smtClean="0"/>
              <a:t>power</a:t>
            </a:r>
            <a:r>
              <a:rPr lang="sv-SE" dirty="0" smtClean="0"/>
              <a:t> plant. And </a:t>
            </a:r>
            <a:r>
              <a:rPr lang="sv-SE" dirty="0" err="1" smtClean="0"/>
              <a:t>indirect</a:t>
            </a:r>
            <a:r>
              <a:rPr lang="sv-SE" baseline="0" dirty="0" smtClean="0"/>
              <a:t> – from </a:t>
            </a:r>
            <a:r>
              <a:rPr lang="sv-SE" baseline="0" dirty="0" err="1" smtClean="0"/>
              <a:t>production</a:t>
            </a:r>
            <a:r>
              <a:rPr lang="sv-SE" baseline="0" dirty="0" smtClean="0"/>
              <a:t>, i.e. Waste, material, transport, </a:t>
            </a:r>
            <a:r>
              <a:rPr lang="sv-SE" baseline="0" dirty="0" err="1" smtClean="0"/>
              <a:t>construction</a:t>
            </a:r>
            <a:r>
              <a:rPr lang="sv-SE" baseline="0" dirty="0" smtClean="0"/>
              <a:t> and </a:t>
            </a:r>
            <a:r>
              <a:rPr lang="sv-SE" baseline="0" dirty="0" err="1" smtClean="0"/>
              <a:t>infrastructure</a:t>
            </a:r>
            <a:r>
              <a:rPr lang="sv-SE" baseline="0" dirty="0" smtClean="0"/>
              <a:t>.</a:t>
            </a:r>
          </a:p>
          <a:p>
            <a:endParaRPr lang="sv-SE" baseline="0" dirty="0" smtClean="0"/>
          </a:p>
          <a:p>
            <a:r>
              <a:rPr lang="sv-SE" baseline="0" dirty="0" err="1" smtClean="0"/>
              <a:t>Important</a:t>
            </a:r>
            <a:r>
              <a:rPr lang="sv-SE" baseline="0" dirty="0" smtClean="0"/>
              <a:t>: </a:t>
            </a:r>
            <a:r>
              <a:rPr lang="sv-SE" baseline="0" dirty="0" err="1" smtClean="0"/>
              <a:t>one</a:t>
            </a:r>
            <a:r>
              <a:rPr lang="sv-SE" baseline="0" dirty="0" smtClean="0"/>
              <a:t> </a:t>
            </a:r>
            <a:r>
              <a:rPr lang="sv-SE" baseline="0" dirty="0" err="1" smtClean="0"/>
              <a:t>often</a:t>
            </a:r>
            <a:r>
              <a:rPr lang="sv-SE" baseline="0" dirty="0" smtClean="0"/>
              <a:t> </a:t>
            </a:r>
            <a:r>
              <a:rPr lang="sv-SE" baseline="0" dirty="0" err="1" smtClean="0"/>
              <a:t>think</a:t>
            </a:r>
            <a:r>
              <a:rPr lang="sv-SE" baseline="0" dirty="0" smtClean="0"/>
              <a:t> </a:t>
            </a:r>
            <a:r>
              <a:rPr lang="sv-SE" baseline="0" dirty="0" err="1" smtClean="0"/>
              <a:t>that</a:t>
            </a:r>
            <a:r>
              <a:rPr lang="sv-SE" baseline="0" dirty="0" smtClean="0"/>
              <a:t> the emissions </a:t>
            </a:r>
            <a:r>
              <a:rPr lang="sv-SE" baseline="0" dirty="0" err="1" smtClean="0"/>
              <a:t>are</a:t>
            </a:r>
            <a:r>
              <a:rPr lang="sv-SE" baseline="0" dirty="0" smtClean="0"/>
              <a:t> </a:t>
            </a:r>
            <a:r>
              <a:rPr lang="sv-SE" baseline="0" dirty="0" err="1" smtClean="0"/>
              <a:t>located</a:t>
            </a:r>
            <a:r>
              <a:rPr lang="sv-SE" baseline="0" dirty="0" smtClean="0"/>
              <a:t> to the </a:t>
            </a:r>
            <a:r>
              <a:rPr lang="sv-SE" baseline="0" dirty="0" err="1" smtClean="0"/>
              <a:t>managment</a:t>
            </a:r>
            <a:r>
              <a:rPr lang="sv-SE" baseline="0" dirty="0" smtClean="0"/>
              <a:t> prior to the start, </a:t>
            </a:r>
            <a:r>
              <a:rPr lang="sv-SE" baseline="0" dirty="0" err="1" smtClean="0"/>
              <a:t>implying</a:t>
            </a:r>
            <a:r>
              <a:rPr lang="sv-SE" baseline="0" dirty="0" smtClean="0"/>
              <a:t> the operation is </a:t>
            </a:r>
            <a:r>
              <a:rPr lang="sv-SE" baseline="0" dirty="0" err="1" smtClean="0"/>
              <a:t>without</a:t>
            </a:r>
            <a:r>
              <a:rPr lang="sv-SE" baseline="0" dirty="0" smtClean="0"/>
              <a:t> emissions. </a:t>
            </a:r>
            <a:r>
              <a:rPr lang="sv-SE" baseline="0" dirty="0" err="1" smtClean="0"/>
              <a:t>However</a:t>
            </a:r>
            <a:r>
              <a:rPr lang="sv-SE" baseline="0" dirty="0" smtClean="0"/>
              <a:t>, </a:t>
            </a:r>
            <a:r>
              <a:rPr lang="sv-SE" baseline="0" dirty="0" err="1" smtClean="0"/>
              <a:t>there</a:t>
            </a:r>
            <a:r>
              <a:rPr lang="sv-SE" baseline="0" dirty="0" smtClean="0"/>
              <a:t> </a:t>
            </a:r>
            <a:r>
              <a:rPr lang="sv-SE" baseline="0" dirty="0" err="1" smtClean="0"/>
              <a:t>are</a:t>
            </a:r>
            <a:r>
              <a:rPr lang="sv-SE" baseline="0" dirty="0" smtClean="0"/>
              <a:t> </a:t>
            </a:r>
            <a:r>
              <a:rPr lang="sv-SE" baseline="0" dirty="0" err="1" smtClean="0"/>
              <a:t>other</a:t>
            </a:r>
            <a:r>
              <a:rPr lang="sv-SE" baseline="0" dirty="0" smtClean="0"/>
              <a:t> </a:t>
            </a:r>
            <a:r>
              <a:rPr lang="sv-SE" baseline="0" dirty="0" err="1" smtClean="0"/>
              <a:t>more</a:t>
            </a:r>
            <a:r>
              <a:rPr lang="sv-SE" baseline="0" dirty="0" smtClean="0"/>
              <a:t> </a:t>
            </a:r>
            <a:r>
              <a:rPr lang="sv-SE" baseline="0" dirty="0" err="1" smtClean="0"/>
              <a:t>indriect</a:t>
            </a:r>
            <a:r>
              <a:rPr lang="sv-SE" baseline="0" dirty="0" smtClean="0"/>
              <a:t> </a:t>
            </a:r>
            <a:r>
              <a:rPr lang="sv-SE" baseline="0" dirty="0" err="1" smtClean="0"/>
              <a:t>ones</a:t>
            </a:r>
            <a:r>
              <a:rPr lang="sv-SE" baseline="0" dirty="0" smtClean="0"/>
              <a:t>, for </a:t>
            </a:r>
            <a:r>
              <a:rPr lang="sv-SE" baseline="0" dirty="0" err="1" smtClean="0"/>
              <a:t>instance</a:t>
            </a:r>
            <a:r>
              <a:rPr lang="sv-SE" baseline="0" dirty="0" smtClean="0"/>
              <a:t> </a:t>
            </a:r>
            <a:r>
              <a:rPr lang="sv-SE" baseline="0" dirty="0" err="1" smtClean="0"/>
              <a:t>mathane</a:t>
            </a:r>
            <a:r>
              <a:rPr lang="sv-SE" baseline="0" dirty="0" smtClean="0"/>
              <a:t> gas from </a:t>
            </a:r>
            <a:r>
              <a:rPr lang="sv-SE" baseline="0" dirty="0" err="1" smtClean="0"/>
              <a:t>floodings</a:t>
            </a:r>
            <a:r>
              <a:rPr lang="sv-SE" baseline="0" dirty="0" smtClean="0"/>
              <a:t> of </a:t>
            </a:r>
            <a:r>
              <a:rPr lang="sv-SE" baseline="0" dirty="0" err="1" smtClean="0"/>
              <a:t>reservoirs</a:t>
            </a:r>
            <a:r>
              <a:rPr lang="sv-SE" baseline="0" dirty="0" smtClean="0"/>
              <a:t>. </a:t>
            </a:r>
            <a:r>
              <a:rPr lang="sv-SE" baseline="0" dirty="0" err="1" smtClean="0"/>
              <a:t>Some</a:t>
            </a:r>
            <a:r>
              <a:rPr lang="sv-SE" baseline="0" dirty="0" smtClean="0"/>
              <a:t> </a:t>
            </a:r>
            <a:r>
              <a:rPr lang="sv-SE" baseline="0" dirty="0" err="1" smtClean="0"/>
              <a:t>countries</a:t>
            </a:r>
            <a:r>
              <a:rPr lang="sv-SE" baseline="0" dirty="0" smtClean="0"/>
              <a:t> (</a:t>
            </a:r>
            <a:r>
              <a:rPr lang="sv-SE" baseline="0" dirty="0" err="1" smtClean="0"/>
              <a:t>e.g</a:t>
            </a:r>
            <a:r>
              <a:rPr lang="sv-SE" baseline="0" dirty="0" smtClean="0"/>
              <a:t>. </a:t>
            </a:r>
            <a:r>
              <a:rPr lang="sv-SE" baseline="0" dirty="0" err="1" smtClean="0"/>
              <a:t>Switzerland</a:t>
            </a:r>
            <a:r>
              <a:rPr lang="sv-SE" baseline="0" dirty="0" smtClean="0"/>
              <a:t> and </a:t>
            </a:r>
            <a:r>
              <a:rPr lang="sv-SE" baseline="0" dirty="0" err="1" smtClean="0"/>
              <a:t>finland</a:t>
            </a:r>
            <a:r>
              <a:rPr lang="sv-SE" baseline="0" dirty="0" smtClean="0"/>
              <a:t>) </a:t>
            </a:r>
            <a:r>
              <a:rPr lang="sv-SE" baseline="0" dirty="0" err="1" smtClean="0"/>
              <a:t>have</a:t>
            </a:r>
            <a:r>
              <a:rPr lang="sv-SE" baseline="0" dirty="0" smtClean="0"/>
              <a:t> </a:t>
            </a:r>
            <a:r>
              <a:rPr lang="sv-SE" baseline="0" dirty="0" err="1" smtClean="0"/>
              <a:t>started</a:t>
            </a:r>
            <a:r>
              <a:rPr lang="sv-SE" baseline="0" dirty="0" smtClean="0"/>
              <a:t> to </a:t>
            </a:r>
            <a:r>
              <a:rPr lang="sv-SE" baseline="0" dirty="0" err="1" smtClean="0"/>
              <a:t>develop</a:t>
            </a:r>
            <a:r>
              <a:rPr lang="sv-SE" baseline="0" dirty="0" smtClean="0"/>
              <a:t> a </a:t>
            </a:r>
            <a:r>
              <a:rPr lang="sv-SE" baseline="0" dirty="0" err="1" smtClean="0"/>
              <a:t>methodology</a:t>
            </a:r>
            <a:r>
              <a:rPr lang="sv-SE" baseline="0" dirty="0" smtClean="0"/>
              <a:t> to </a:t>
            </a:r>
            <a:r>
              <a:rPr lang="sv-SE" baseline="0" dirty="0" err="1" smtClean="0"/>
              <a:t>included</a:t>
            </a:r>
            <a:r>
              <a:rPr lang="sv-SE" baseline="0" dirty="0" smtClean="0"/>
              <a:t> </a:t>
            </a:r>
            <a:r>
              <a:rPr lang="sv-SE" baseline="0" dirty="0" err="1" smtClean="0"/>
              <a:t>this</a:t>
            </a:r>
            <a:r>
              <a:rPr lang="sv-SE" baseline="0" dirty="0" smtClean="0"/>
              <a:t> in </a:t>
            </a:r>
            <a:r>
              <a:rPr lang="sv-SE" baseline="0" dirty="0" err="1" smtClean="0"/>
              <a:t>their</a:t>
            </a:r>
            <a:r>
              <a:rPr lang="sv-SE" baseline="0" dirty="0" smtClean="0"/>
              <a:t> national greenhouse gas </a:t>
            </a:r>
            <a:r>
              <a:rPr lang="sv-SE" baseline="0" dirty="0" err="1" smtClean="0"/>
              <a:t>inverntories</a:t>
            </a:r>
            <a:r>
              <a:rPr lang="sv-SE" baseline="0" dirty="0" smtClean="0"/>
              <a:t>. </a:t>
            </a:r>
            <a:r>
              <a:rPr lang="sv-SE" baseline="0" dirty="0" err="1" smtClean="0"/>
              <a:t>Also</a:t>
            </a:r>
            <a:r>
              <a:rPr lang="sv-SE" baseline="0" dirty="0" smtClean="0"/>
              <a:t>, as </a:t>
            </a:r>
            <a:r>
              <a:rPr lang="sv-SE" baseline="0" dirty="0" err="1" smtClean="0"/>
              <a:t>discussed</a:t>
            </a:r>
            <a:r>
              <a:rPr lang="sv-SE" baseline="0" dirty="0" smtClean="0"/>
              <a:t> </a:t>
            </a:r>
            <a:r>
              <a:rPr lang="sv-SE" baseline="0" dirty="0" err="1" smtClean="0"/>
              <a:t>before</a:t>
            </a:r>
            <a:r>
              <a:rPr lang="sv-SE" baseline="0" dirty="0" smtClean="0"/>
              <a:t> the </a:t>
            </a:r>
            <a:r>
              <a:rPr lang="sv-SE" baseline="0" dirty="0" err="1" smtClean="0"/>
              <a:t>methane</a:t>
            </a:r>
            <a:r>
              <a:rPr lang="sv-SE" baseline="0" dirty="0" smtClean="0"/>
              <a:t> gas from </a:t>
            </a:r>
            <a:r>
              <a:rPr lang="sv-SE" baseline="0" dirty="0" err="1" smtClean="0"/>
              <a:t>stagnat</a:t>
            </a:r>
            <a:r>
              <a:rPr lang="sv-SE" baseline="0" dirty="0" smtClean="0"/>
              <a:t> </a:t>
            </a:r>
            <a:r>
              <a:rPr lang="sv-SE" baseline="0" dirty="0" err="1" smtClean="0"/>
              <a:t>water</a:t>
            </a:r>
            <a:r>
              <a:rPr lang="sv-SE" baseline="0" dirty="0" smtClean="0"/>
              <a:t> in the </a:t>
            </a:r>
            <a:r>
              <a:rPr lang="sv-SE" baseline="0" dirty="0" err="1" smtClean="0"/>
              <a:t>reservoir</a:t>
            </a:r>
            <a:r>
              <a:rPr lang="sv-SE" baseline="0" dirty="0" smtClean="0"/>
              <a:t> </a:t>
            </a:r>
            <a:r>
              <a:rPr lang="sv-SE" baseline="0" dirty="0" err="1" smtClean="0"/>
              <a:t>itself</a:t>
            </a:r>
            <a:r>
              <a:rPr lang="sv-SE" baseline="0" dirty="0" smtClean="0"/>
              <a:t>. </a:t>
            </a:r>
          </a:p>
          <a:p>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35</a:t>
            </a:fld>
            <a:endParaRPr lang="en-GB"/>
          </a:p>
        </p:txBody>
      </p:sp>
    </p:spTree>
    <p:extLst>
      <p:ext uri="{BB962C8B-B14F-4D97-AF65-F5344CB8AC3E}">
        <p14:creationId xmlns:p14="http://schemas.microsoft.com/office/powerpoint/2010/main" val="3093805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Transboundary</a:t>
            </a:r>
            <a:r>
              <a:rPr lang="sv-SE" dirty="0" smtClean="0"/>
              <a:t>: </a:t>
            </a:r>
            <a:r>
              <a:rPr lang="sv-SE" dirty="0" err="1" smtClean="0"/>
              <a:t>political</a:t>
            </a:r>
            <a:r>
              <a:rPr lang="sv-SE" dirty="0" smtClean="0"/>
              <a:t> </a:t>
            </a:r>
            <a:r>
              <a:rPr lang="sv-SE" dirty="0" err="1" smtClean="0"/>
              <a:t>complications</a:t>
            </a:r>
            <a:r>
              <a:rPr lang="sv-SE" dirty="0" smtClean="0"/>
              <a:t>. </a:t>
            </a:r>
            <a:r>
              <a:rPr lang="sv-SE" dirty="0" err="1" smtClean="0"/>
              <a:t>But</a:t>
            </a:r>
            <a:r>
              <a:rPr lang="sv-SE" dirty="0" smtClean="0"/>
              <a:t> </a:t>
            </a:r>
            <a:r>
              <a:rPr lang="sv-SE" dirty="0" err="1" smtClean="0"/>
              <a:t>also</a:t>
            </a:r>
            <a:r>
              <a:rPr lang="sv-SE" dirty="0" smtClean="0"/>
              <a:t> </a:t>
            </a:r>
            <a:r>
              <a:rPr lang="sv-SE" dirty="0" err="1" smtClean="0"/>
              <a:t>possibility</a:t>
            </a:r>
            <a:r>
              <a:rPr lang="sv-SE" dirty="0" smtClean="0"/>
              <a:t> to </a:t>
            </a:r>
            <a:r>
              <a:rPr lang="sv-SE" dirty="0" err="1" smtClean="0"/>
              <a:t>cooperate</a:t>
            </a:r>
            <a:r>
              <a:rPr lang="sv-SE" dirty="0" smtClean="0"/>
              <a:t> </a:t>
            </a:r>
            <a:r>
              <a:rPr lang="x-none" dirty="0" smtClean="0"/>
              <a:t>–</a:t>
            </a:r>
            <a:r>
              <a:rPr lang="sv-SE" dirty="0" smtClean="0"/>
              <a:t> </a:t>
            </a:r>
            <a:r>
              <a:rPr lang="sv-SE" dirty="0" err="1" smtClean="0"/>
              <a:t>mention</a:t>
            </a:r>
            <a:r>
              <a:rPr lang="sv-SE" dirty="0" smtClean="0"/>
              <a:t> Drina river </a:t>
            </a:r>
            <a:r>
              <a:rPr lang="sv-SE" dirty="0" err="1" smtClean="0"/>
              <a:t>basin</a:t>
            </a:r>
            <a:r>
              <a:rPr lang="sv-SE" dirty="0" smtClean="0"/>
              <a:t>. </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36</a:t>
            </a:fld>
            <a:endParaRPr lang="en-GB"/>
          </a:p>
        </p:txBody>
      </p:sp>
    </p:spTree>
    <p:extLst>
      <p:ext uri="{BB962C8B-B14F-4D97-AF65-F5344CB8AC3E}">
        <p14:creationId xmlns:p14="http://schemas.microsoft.com/office/powerpoint/2010/main" val="301964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r>
              <a:rPr lang="en-GB" baseline="0" noProof="0" dirty="0" smtClean="0"/>
              <a:t>Kuraz </a:t>
            </a:r>
            <a:r>
              <a:rPr lang="en-GB" baseline="0" noProof="0" dirty="0" smtClean="0">
                <a:sym typeface="Wingdings" panose="05000000000000000000" pitchFamily="2" charset="2"/>
              </a:rPr>
              <a:t> in the middle of national parks</a:t>
            </a:r>
          </a:p>
          <a:p>
            <a:r>
              <a:rPr lang="en-GB" baseline="0" noProof="0" dirty="0" smtClean="0">
                <a:sym typeface="Wingdings" panose="05000000000000000000" pitchFamily="2" charset="2"/>
              </a:rPr>
              <a:t>Gibe + Kuraz  flood retreat agriculture will be jeopardized </a:t>
            </a:r>
            <a:endParaRPr lang="en-GB" noProof="0" dirty="0"/>
          </a:p>
        </p:txBody>
      </p:sp>
      <p:sp>
        <p:nvSpPr>
          <p:cNvPr id="4" name="Platshållare för bildnummer 3"/>
          <p:cNvSpPr>
            <a:spLocks noGrp="1"/>
          </p:cNvSpPr>
          <p:nvPr>
            <p:ph type="sldNum" sz="quarter" idx="10"/>
          </p:nvPr>
        </p:nvSpPr>
        <p:spPr/>
        <p:txBody>
          <a:bodyPr/>
          <a:lstStyle/>
          <a:p>
            <a:fld id="{253E99D3-575E-4B33-AEE3-580024E0F63F}" type="slidenum">
              <a:rPr lang="en-GB" smtClean="0"/>
              <a:t>37</a:t>
            </a:fld>
            <a:endParaRPr lang="en-GB"/>
          </a:p>
        </p:txBody>
      </p:sp>
    </p:spTree>
    <p:extLst>
      <p:ext uri="{BB962C8B-B14F-4D97-AF65-F5344CB8AC3E}">
        <p14:creationId xmlns:p14="http://schemas.microsoft.com/office/powerpoint/2010/main" val="15547099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dirty="0" smtClean="0"/>
              <a:t>geopolitics. Egypt threats military actions. Threatening to pull out of EAPP</a:t>
            </a:r>
          </a:p>
          <a:p>
            <a:r>
              <a:rPr lang="en-GB" baseline="0" dirty="0" smtClean="0"/>
              <a:t>Egypt: At the end of Nile River. Certain amount of the flow of the Nile River is reserved </a:t>
            </a:r>
            <a:r>
              <a:rPr lang="en-SE" baseline="0" dirty="0" smtClean="0"/>
              <a:t>–</a:t>
            </a:r>
            <a:r>
              <a:rPr lang="en-GB" baseline="0" dirty="0" smtClean="0"/>
              <a:t> i.e. necessary for survival </a:t>
            </a:r>
            <a:r>
              <a:rPr lang="en-SE" baseline="0" dirty="0" smtClean="0"/>
              <a:t>–</a:t>
            </a:r>
            <a:r>
              <a:rPr lang="en-GB" baseline="0" dirty="0" smtClean="0"/>
              <a:t> in Egypt. High Aswan Dam regulates flood and ensure continuous water supply by storing water for urgent times </a:t>
            </a:r>
            <a:r>
              <a:rPr lang="en-SE" baseline="0" dirty="0" smtClean="0"/>
              <a:t>–</a:t>
            </a:r>
            <a:r>
              <a:rPr lang="en-GB" baseline="0" dirty="0" smtClean="0"/>
              <a:t> treaty from colonial time gives Egypt veto on all projects upstream. Egypt monitor the upstream countries to ensure their right of the flow. Ethiopia= 86% of the Nile River downstream flow </a:t>
            </a:r>
            <a:r>
              <a:rPr lang="en-SE" baseline="0" dirty="0" smtClean="0"/>
              <a:t>–</a:t>
            </a:r>
            <a:r>
              <a:rPr lang="en-GB" baseline="0" dirty="0" smtClean="0"/>
              <a:t> GRD dam to affect this. Nile River Basin serves as a platform to address this conflict. </a:t>
            </a:r>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38</a:t>
            </a:fld>
            <a:endParaRPr lang="en-GB"/>
          </a:p>
        </p:txBody>
      </p:sp>
    </p:spTree>
    <p:extLst>
      <p:ext uri="{BB962C8B-B14F-4D97-AF65-F5344CB8AC3E}">
        <p14:creationId xmlns:p14="http://schemas.microsoft.com/office/powerpoint/2010/main" val="11264469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39</a:t>
            </a:fld>
            <a:endParaRPr lang="en-GB"/>
          </a:p>
        </p:txBody>
      </p:sp>
    </p:spTree>
    <p:extLst>
      <p:ext uri="{BB962C8B-B14F-4D97-AF65-F5344CB8AC3E}">
        <p14:creationId xmlns:p14="http://schemas.microsoft.com/office/powerpoint/2010/main" val="8188646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4</a:t>
            </a:fld>
            <a:endParaRPr lang="en-GB"/>
          </a:p>
        </p:txBody>
      </p:sp>
    </p:spTree>
    <p:extLst>
      <p:ext uri="{BB962C8B-B14F-4D97-AF65-F5344CB8AC3E}">
        <p14:creationId xmlns:p14="http://schemas.microsoft.com/office/powerpoint/2010/main" val="40749265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40</a:t>
            </a:fld>
            <a:endParaRPr lang="en-GB"/>
          </a:p>
        </p:txBody>
      </p:sp>
    </p:spTree>
    <p:extLst>
      <p:ext uri="{BB962C8B-B14F-4D97-AF65-F5344CB8AC3E}">
        <p14:creationId xmlns:p14="http://schemas.microsoft.com/office/powerpoint/2010/main" val="35450207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53E99D3-575E-4B33-AEE3-580024E0F63F}" type="slidenum">
              <a:rPr lang="en-GB" smtClean="0"/>
              <a:t>41</a:t>
            </a:fld>
            <a:endParaRPr lang="en-GB"/>
          </a:p>
        </p:txBody>
      </p:sp>
    </p:spTree>
    <p:extLst>
      <p:ext uri="{BB962C8B-B14F-4D97-AF65-F5344CB8AC3E}">
        <p14:creationId xmlns:p14="http://schemas.microsoft.com/office/powerpoint/2010/main" val="1680287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MAKE A GAME WITH STUDENTS</a:t>
            </a:r>
            <a:r>
              <a:rPr lang="en-GB" baseline="0" dirty="0" smtClean="0"/>
              <a:t> WITH THE STUDENTS HERE!!</a:t>
            </a:r>
            <a:endParaRPr lang="en-GB" dirty="0" smtClean="0"/>
          </a:p>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42</a:t>
            </a:fld>
            <a:endParaRPr lang="en-GB"/>
          </a:p>
        </p:txBody>
      </p:sp>
    </p:spTree>
    <p:extLst>
      <p:ext uri="{BB962C8B-B14F-4D97-AF65-F5344CB8AC3E}">
        <p14:creationId xmlns:p14="http://schemas.microsoft.com/office/powerpoint/2010/main" val="16103235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43</a:t>
            </a:fld>
            <a:endParaRPr lang="en-GB"/>
          </a:p>
        </p:txBody>
      </p:sp>
    </p:spTree>
    <p:extLst>
      <p:ext uri="{BB962C8B-B14F-4D97-AF65-F5344CB8AC3E}">
        <p14:creationId xmlns:p14="http://schemas.microsoft.com/office/powerpoint/2010/main" val="107190886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Social, environmental and economic concerns </a:t>
            </a:r>
            <a:r>
              <a:rPr lang="en-SE" dirty="0" smtClean="0"/>
              <a:t>–</a:t>
            </a:r>
            <a:r>
              <a:rPr lang="en-US" dirty="0" smtClean="0"/>
              <a:t> both from and on the hydropower plants </a:t>
            </a:r>
            <a:r>
              <a:rPr lang="en-SE" dirty="0" smtClean="0"/>
              <a:t>–</a:t>
            </a:r>
            <a:r>
              <a:rPr lang="en-US" dirty="0" smtClean="0"/>
              <a:t> that needs to be taken into consideration when commissioning projects</a:t>
            </a:r>
            <a:br>
              <a:rPr lang="en-US" dirty="0" smtClean="0"/>
            </a:br>
            <a:endParaRPr lang="en-US" dirty="0" smtClean="0"/>
          </a:p>
          <a:p>
            <a:r>
              <a:rPr lang="en-US" dirty="0" smtClean="0">
                <a:solidFill>
                  <a:srgbClr val="FF0000"/>
                </a:solidFill>
              </a:rPr>
              <a:t>Renewable less reliable to climatic variations</a:t>
            </a:r>
            <a:br>
              <a:rPr lang="en-US" dirty="0" smtClean="0">
                <a:solidFill>
                  <a:srgbClr val="FF0000"/>
                </a:solidFill>
              </a:rPr>
            </a:br>
            <a:endParaRPr lang="en-US" dirty="0" smtClean="0">
              <a:solidFill>
                <a:srgbClr val="FF0000"/>
              </a:solidFill>
            </a:endParaRPr>
          </a:p>
          <a:p>
            <a:r>
              <a:rPr lang="en-US" dirty="0" smtClean="0"/>
              <a:t>System thinking </a:t>
            </a:r>
            <a:r>
              <a:rPr lang="x-none" dirty="0" smtClean="0"/>
              <a:t>–</a:t>
            </a:r>
            <a:r>
              <a:rPr lang="en-US" dirty="0" smtClean="0"/>
              <a:t> component in a larger system</a:t>
            </a:r>
          </a:p>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44</a:t>
            </a:fld>
            <a:endParaRPr lang="en-GB"/>
          </a:p>
        </p:txBody>
      </p:sp>
    </p:spTree>
    <p:extLst>
      <p:ext uri="{BB962C8B-B14F-4D97-AF65-F5344CB8AC3E}">
        <p14:creationId xmlns:p14="http://schemas.microsoft.com/office/powerpoint/2010/main" val="97838574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253E99D3-575E-4B33-AEE3-580024E0F63F}" type="slidenum">
              <a:rPr lang="en-GB" smtClean="0"/>
              <a:t>45</a:t>
            </a:fld>
            <a:endParaRPr lang="en-GB"/>
          </a:p>
        </p:txBody>
      </p:sp>
    </p:spTree>
    <p:extLst>
      <p:ext uri="{BB962C8B-B14F-4D97-AF65-F5344CB8AC3E}">
        <p14:creationId xmlns:p14="http://schemas.microsoft.com/office/powerpoint/2010/main" val="1140271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53E99D3-575E-4B33-AEE3-580024E0F63F}" type="slidenum">
              <a:rPr lang="en-GB" smtClean="0"/>
              <a:t>5</a:t>
            </a:fld>
            <a:endParaRPr lang="en-GB"/>
          </a:p>
        </p:txBody>
      </p:sp>
    </p:spTree>
    <p:extLst>
      <p:ext uri="{BB962C8B-B14F-4D97-AF65-F5344CB8AC3E}">
        <p14:creationId xmlns:p14="http://schemas.microsoft.com/office/powerpoint/2010/main" val="27215218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253E99D3-575E-4B33-AEE3-580024E0F63F}" type="slidenum">
              <a:rPr lang="en-GB" smtClean="0"/>
              <a:t>6</a:t>
            </a:fld>
            <a:endParaRPr lang="en-GB"/>
          </a:p>
        </p:txBody>
      </p:sp>
    </p:spTree>
    <p:extLst>
      <p:ext uri="{BB962C8B-B14F-4D97-AF65-F5344CB8AC3E}">
        <p14:creationId xmlns:p14="http://schemas.microsoft.com/office/powerpoint/2010/main" val="26385169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smtClean="0"/>
          </a:p>
          <a:p>
            <a:endParaRPr lang="sv-SE" dirty="0" smtClean="0"/>
          </a:p>
          <a:p>
            <a:r>
              <a:rPr lang="sv-SE" dirty="0" err="1" smtClean="0"/>
              <a:t>Missing</a:t>
            </a:r>
            <a:r>
              <a:rPr lang="sv-SE" dirty="0" smtClean="0"/>
              <a:t>:</a:t>
            </a:r>
            <a:r>
              <a:rPr lang="sv-SE" baseline="0" dirty="0" smtClean="0"/>
              <a:t> </a:t>
            </a:r>
            <a:r>
              <a:rPr lang="sv-SE" baseline="0" dirty="0" err="1" smtClean="0"/>
              <a:t>water</a:t>
            </a:r>
            <a:r>
              <a:rPr lang="sv-SE" baseline="0" dirty="0" smtClean="0"/>
              <a:t> </a:t>
            </a:r>
            <a:r>
              <a:rPr lang="sv-SE" baseline="0" dirty="0" err="1" smtClean="0"/>
              <a:t>avalibhility</a:t>
            </a:r>
            <a:r>
              <a:rPr lang="sv-SE" baseline="0" dirty="0" smtClean="0"/>
              <a:t> for dams (stuff from </a:t>
            </a:r>
            <a:r>
              <a:rPr lang="sv-SE" baseline="0" dirty="0" err="1" smtClean="0"/>
              <a:t>Triese</a:t>
            </a:r>
            <a:r>
              <a:rPr lang="sv-SE" baseline="0" dirty="0" smtClean="0"/>
              <a:t>), </a:t>
            </a:r>
            <a:r>
              <a:rPr lang="sv-SE" baseline="0" dirty="0" err="1" smtClean="0"/>
              <a:t>tapped</a:t>
            </a:r>
            <a:r>
              <a:rPr lang="sv-SE" baseline="0" dirty="0" smtClean="0"/>
              <a:t> and </a:t>
            </a:r>
            <a:r>
              <a:rPr lang="sv-SE" baseline="0" dirty="0" err="1" smtClean="0"/>
              <a:t>untapped</a:t>
            </a:r>
            <a:r>
              <a:rPr lang="sv-SE" baseline="0" dirty="0" smtClean="0"/>
              <a:t> </a:t>
            </a:r>
            <a:r>
              <a:rPr lang="sv-SE" baseline="0" dirty="0" err="1" smtClean="0"/>
              <a:t>potentail</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7</a:t>
            </a:fld>
            <a:endParaRPr lang="en-GB"/>
          </a:p>
        </p:txBody>
      </p:sp>
    </p:spTree>
    <p:extLst>
      <p:ext uri="{BB962C8B-B14F-4D97-AF65-F5344CB8AC3E}">
        <p14:creationId xmlns:p14="http://schemas.microsoft.com/office/powerpoint/2010/main" val="8643519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smtClean="0"/>
          </a:p>
          <a:p>
            <a:endParaRPr lang="sv-SE" dirty="0" smtClean="0"/>
          </a:p>
          <a:p>
            <a:r>
              <a:rPr lang="sv-SE" dirty="0" smtClean="0"/>
              <a:t>Note: </a:t>
            </a:r>
            <a:r>
              <a:rPr lang="sv-SE" dirty="0" err="1" smtClean="0"/>
              <a:t>here</a:t>
            </a:r>
            <a:r>
              <a:rPr lang="sv-SE" dirty="0" smtClean="0"/>
              <a:t> </a:t>
            </a:r>
            <a:r>
              <a:rPr lang="sv-SE" dirty="0" err="1" smtClean="0"/>
              <a:t>we</a:t>
            </a:r>
            <a:r>
              <a:rPr lang="sv-SE" dirty="0" smtClean="0"/>
              <a:t> </a:t>
            </a:r>
            <a:r>
              <a:rPr lang="sv-SE" dirty="0" err="1" smtClean="0"/>
              <a:t>are</a:t>
            </a:r>
            <a:r>
              <a:rPr lang="sv-SE" dirty="0" smtClean="0"/>
              <a:t> </a:t>
            </a:r>
            <a:r>
              <a:rPr lang="sv-SE" dirty="0" err="1" smtClean="0"/>
              <a:t>looking</a:t>
            </a:r>
            <a:r>
              <a:rPr lang="sv-SE" dirty="0" smtClean="0"/>
              <a:t> at </a:t>
            </a:r>
            <a:r>
              <a:rPr lang="sv-SE" dirty="0" err="1" smtClean="0"/>
              <a:t>energy</a:t>
            </a:r>
            <a:r>
              <a:rPr lang="sv-SE" dirty="0" smtClean="0"/>
              <a:t> </a:t>
            </a:r>
            <a:r>
              <a:rPr lang="sv-SE" dirty="0" err="1" smtClean="0"/>
              <a:t>demand</a:t>
            </a:r>
            <a:r>
              <a:rPr lang="sv-SE" dirty="0" smtClean="0"/>
              <a:t> </a:t>
            </a:r>
            <a:r>
              <a:rPr lang="x-none" dirty="0" smtClean="0"/>
              <a:t>–</a:t>
            </a:r>
            <a:r>
              <a:rPr lang="sv-SE" dirty="0" smtClean="0"/>
              <a:t> in </a:t>
            </a:r>
            <a:r>
              <a:rPr lang="sv-SE" dirty="0" err="1" smtClean="0"/>
              <a:t>many</a:t>
            </a:r>
            <a:r>
              <a:rPr lang="sv-SE" dirty="0" smtClean="0"/>
              <a:t> </a:t>
            </a:r>
            <a:r>
              <a:rPr lang="sv-SE" dirty="0" err="1" smtClean="0"/>
              <a:t>countries</a:t>
            </a:r>
            <a:r>
              <a:rPr lang="sv-SE" dirty="0" smtClean="0"/>
              <a:t> fossil </a:t>
            </a:r>
            <a:r>
              <a:rPr lang="sv-SE" dirty="0" err="1" smtClean="0"/>
              <a:t>fuel</a:t>
            </a:r>
            <a:r>
              <a:rPr lang="sv-SE" dirty="0" smtClean="0"/>
              <a:t> (</a:t>
            </a:r>
            <a:r>
              <a:rPr lang="sv-SE" dirty="0" err="1" smtClean="0"/>
              <a:t>oil</a:t>
            </a:r>
            <a:r>
              <a:rPr lang="sv-SE" dirty="0" smtClean="0"/>
              <a:t>,</a:t>
            </a:r>
            <a:r>
              <a:rPr lang="sv-SE" baseline="0" dirty="0" smtClean="0"/>
              <a:t> </a:t>
            </a:r>
            <a:r>
              <a:rPr lang="sv-SE" baseline="0" dirty="0" err="1" smtClean="0"/>
              <a:t>coal</a:t>
            </a:r>
            <a:r>
              <a:rPr lang="sv-SE" baseline="0" dirty="0" smtClean="0"/>
              <a:t>, gas) </a:t>
            </a:r>
            <a:r>
              <a:rPr lang="sv-SE" baseline="0" dirty="0" err="1" smtClean="0"/>
              <a:t>are</a:t>
            </a:r>
            <a:r>
              <a:rPr lang="sv-SE" baseline="0" dirty="0" smtClean="0"/>
              <a:t> </a:t>
            </a:r>
            <a:r>
              <a:rPr lang="sv-SE" baseline="0" dirty="0" err="1" smtClean="0"/>
              <a:t>being</a:t>
            </a:r>
            <a:r>
              <a:rPr lang="sv-SE" baseline="0" dirty="0" smtClean="0"/>
              <a:t> </a:t>
            </a:r>
            <a:r>
              <a:rPr lang="sv-SE" baseline="0" dirty="0" err="1" smtClean="0"/>
              <a:t>used</a:t>
            </a:r>
            <a:r>
              <a:rPr lang="sv-SE" baseline="0" dirty="0" smtClean="0"/>
              <a:t> AND in </a:t>
            </a:r>
            <a:r>
              <a:rPr lang="sv-SE" baseline="0" dirty="0" err="1" smtClean="0"/>
              <a:t>some</a:t>
            </a:r>
            <a:r>
              <a:rPr lang="sv-SE" baseline="0" dirty="0" smtClean="0"/>
              <a:t> </a:t>
            </a:r>
            <a:r>
              <a:rPr lang="sv-SE" baseline="0" dirty="0" err="1" smtClean="0"/>
              <a:t>countries</a:t>
            </a:r>
            <a:r>
              <a:rPr lang="sv-SE" baseline="0" dirty="0" smtClean="0"/>
              <a:t> </a:t>
            </a:r>
            <a:r>
              <a:rPr lang="sv-SE" baseline="0" dirty="0" err="1" smtClean="0"/>
              <a:t>they</a:t>
            </a:r>
            <a:r>
              <a:rPr lang="sv-SE" baseline="0" dirty="0" smtClean="0"/>
              <a:t> still </a:t>
            </a:r>
            <a:r>
              <a:rPr lang="sv-SE" baseline="0" dirty="0" err="1" smtClean="0"/>
              <a:t>use</a:t>
            </a:r>
            <a:r>
              <a:rPr lang="sv-SE" baseline="0" dirty="0" smtClean="0"/>
              <a:t> </a:t>
            </a:r>
            <a:r>
              <a:rPr lang="sv-SE" baseline="0" dirty="0" err="1" smtClean="0"/>
              <a:t>tradtional</a:t>
            </a:r>
            <a:r>
              <a:rPr lang="sv-SE" baseline="0" dirty="0" smtClean="0"/>
              <a:t> </a:t>
            </a:r>
            <a:r>
              <a:rPr lang="sv-SE" baseline="0" dirty="0" err="1" smtClean="0"/>
              <a:t>biomass</a:t>
            </a:r>
            <a:r>
              <a:rPr lang="sv-SE" baseline="0" dirty="0" smtClean="0"/>
              <a:t> (</a:t>
            </a:r>
            <a:r>
              <a:rPr lang="sv-SE" baseline="0" dirty="0" err="1" smtClean="0"/>
              <a:t>bioenergy</a:t>
            </a:r>
            <a:r>
              <a:rPr lang="sv-SE" baseline="0" dirty="0" smtClean="0"/>
              <a:t>). </a:t>
            </a:r>
            <a:r>
              <a:rPr lang="sv-SE" baseline="0" dirty="0" err="1" smtClean="0"/>
              <a:t>E.g</a:t>
            </a:r>
            <a:r>
              <a:rPr lang="sv-SE" baseline="0" dirty="0" smtClean="0"/>
              <a:t>. </a:t>
            </a:r>
            <a:r>
              <a:rPr lang="sv-SE" baseline="0" dirty="0" err="1" smtClean="0"/>
              <a:t>Ethiopia</a:t>
            </a:r>
            <a:r>
              <a:rPr lang="sv-SE" baseline="0" dirty="0" smtClean="0"/>
              <a:t> has over 90% </a:t>
            </a:r>
            <a:r>
              <a:rPr lang="sv-SE" baseline="0" dirty="0" err="1" smtClean="0"/>
              <a:t>of</a:t>
            </a:r>
            <a:r>
              <a:rPr lang="sv-SE" baseline="0" dirty="0" smtClean="0"/>
              <a:t> </a:t>
            </a:r>
            <a:r>
              <a:rPr lang="sv-SE" baseline="0" dirty="0" err="1" smtClean="0"/>
              <a:t>their</a:t>
            </a:r>
            <a:r>
              <a:rPr lang="sv-SE" baseline="0" dirty="0" smtClean="0"/>
              <a:t> ENERGY </a:t>
            </a:r>
            <a:r>
              <a:rPr lang="sv-SE" baseline="0" dirty="0" err="1" smtClean="0"/>
              <a:t>demand</a:t>
            </a:r>
            <a:r>
              <a:rPr lang="sv-SE" baseline="0" dirty="0" smtClean="0"/>
              <a:t> </a:t>
            </a:r>
            <a:r>
              <a:rPr lang="sv-SE" baseline="0" dirty="0" err="1" smtClean="0"/>
              <a:t>being</a:t>
            </a:r>
            <a:r>
              <a:rPr lang="sv-SE" baseline="0" dirty="0" smtClean="0"/>
              <a:t> </a:t>
            </a:r>
            <a:r>
              <a:rPr lang="sv-SE" baseline="0" dirty="0" err="1" smtClean="0"/>
              <a:t>meet</a:t>
            </a:r>
            <a:r>
              <a:rPr lang="sv-SE" baseline="0" dirty="0" smtClean="0"/>
              <a:t> by </a:t>
            </a:r>
            <a:r>
              <a:rPr lang="sv-SE" baseline="0" dirty="0" err="1" smtClean="0"/>
              <a:t>conventional</a:t>
            </a:r>
            <a:r>
              <a:rPr lang="sv-SE" baseline="0" dirty="0" smtClean="0"/>
              <a:t> </a:t>
            </a:r>
            <a:r>
              <a:rPr lang="sv-SE" baseline="0" dirty="0" err="1" smtClean="0"/>
              <a:t>biomass</a:t>
            </a:r>
            <a:r>
              <a:rPr lang="sv-SE" baseline="0" dirty="0" smtClean="0"/>
              <a:t>. </a:t>
            </a:r>
            <a:r>
              <a:rPr lang="sv-SE" baseline="0" dirty="0" err="1" smtClean="0"/>
              <a:t>Only</a:t>
            </a:r>
            <a:r>
              <a:rPr lang="sv-SE" baseline="0" dirty="0" smtClean="0"/>
              <a:t> a </a:t>
            </a:r>
            <a:r>
              <a:rPr lang="sv-SE" baseline="0" dirty="0" err="1" smtClean="0"/>
              <a:t>couple</a:t>
            </a:r>
            <a:r>
              <a:rPr lang="sv-SE" baseline="0" dirty="0" smtClean="0"/>
              <a:t> </a:t>
            </a:r>
            <a:r>
              <a:rPr lang="sv-SE" baseline="0" dirty="0" err="1" smtClean="0"/>
              <a:t>of</a:t>
            </a:r>
            <a:r>
              <a:rPr lang="sv-SE" baseline="0" dirty="0" smtClean="0"/>
              <a:t> </a:t>
            </a:r>
            <a:r>
              <a:rPr lang="sv-SE" baseline="0" dirty="0" err="1" smtClean="0"/>
              <a:t>percent</a:t>
            </a:r>
            <a:r>
              <a:rPr lang="sv-SE" baseline="0" dirty="0" smtClean="0"/>
              <a:t> is coming from </a:t>
            </a:r>
            <a:r>
              <a:rPr lang="sv-SE" baseline="0" dirty="0" err="1" smtClean="0"/>
              <a:t>electricity</a:t>
            </a:r>
            <a:r>
              <a:rPr lang="sv-SE" baseline="0" dirty="0" smtClean="0"/>
              <a:t>. HOWEVER, from the </a:t>
            </a:r>
            <a:r>
              <a:rPr lang="sv-SE" baseline="0" dirty="0" err="1" smtClean="0"/>
              <a:t>electricity</a:t>
            </a:r>
            <a:r>
              <a:rPr lang="sv-SE" baseline="0" dirty="0" smtClean="0"/>
              <a:t> </a:t>
            </a:r>
            <a:r>
              <a:rPr lang="sv-SE" baseline="0" dirty="0" err="1" smtClean="0"/>
              <a:t>more</a:t>
            </a:r>
            <a:r>
              <a:rPr lang="sv-SE" baseline="0" dirty="0" smtClean="0"/>
              <a:t> </a:t>
            </a:r>
            <a:r>
              <a:rPr lang="sv-SE" baseline="0" dirty="0" err="1" smtClean="0"/>
              <a:t>than</a:t>
            </a:r>
            <a:r>
              <a:rPr lang="sv-SE" baseline="0" dirty="0" smtClean="0"/>
              <a:t> 90% </a:t>
            </a:r>
            <a:r>
              <a:rPr lang="sv-SE" baseline="0" dirty="0" err="1" smtClean="0"/>
              <a:t>comes</a:t>
            </a:r>
            <a:r>
              <a:rPr lang="sv-SE" baseline="0" dirty="0" smtClean="0"/>
              <a:t> from </a:t>
            </a:r>
            <a:r>
              <a:rPr lang="sv-SE" baseline="0" dirty="0" err="1" smtClean="0"/>
              <a:t>hydropower</a:t>
            </a:r>
            <a:r>
              <a:rPr lang="sv-SE" baseline="0" dirty="0" smtClean="0"/>
              <a:t>. </a:t>
            </a:r>
          </a:p>
          <a:p>
            <a:endParaRPr lang="sv-SE" baseline="0" dirty="0" smtClean="0"/>
          </a:p>
          <a:p>
            <a:r>
              <a:rPr lang="sv-SE" baseline="0" dirty="0" smtClean="0"/>
              <a:t>450 </a:t>
            </a:r>
            <a:r>
              <a:rPr lang="en-SE" baseline="0" dirty="0" smtClean="0"/>
              <a:t>–</a:t>
            </a:r>
            <a:r>
              <a:rPr lang="sv-SE" baseline="0" dirty="0" smtClean="0"/>
              <a:t> </a:t>
            </a:r>
            <a:r>
              <a:rPr lang="sv-SE" baseline="0" dirty="0" err="1" smtClean="0"/>
              <a:t>decarbonasation</a:t>
            </a:r>
            <a:r>
              <a:rPr lang="sv-SE" baseline="0" dirty="0" smtClean="0"/>
              <a:t> scenario</a:t>
            </a:r>
          </a:p>
          <a:p>
            <a:r>
              <a:rPr lang="sv-SE" baseline="0" dirty="0" smtClean="0"/>
              <a:t>New </a:t>
            </a:r>
            <a:r>
              <a:rPr lang="sv-SE" baseline="0" dirty="0" err="1" smtClean="0"/>
              <a:t>policies</a:t>
            </a:r>
            <a:r>
              <a:rPr lang="sv-SE" baseline="0" dirty="0" smtClean="0"/>
              <a:t> </a:t>
            </a:r>
            <a:r>
              <a:rPr lang="en-SE" baseline="0" dirty="0" smtClean="0"/>
              <a:t>–</a:t>
            </a:r>
            <a:r>
              <a:rPr lang="sv-SE" baseline="0" dirty="0" smtClean="0"/>
              <a:t> </a:t>
            </a:r>
            <a:r>
              <a:rPr lang="sv-SE" baseline="0" dirty="0" err="1" smtClean="0"/>
              <a:t>following</a:t>
            </a:r>
            <a:r>
              <a:rPr lang="sv-SE" baseline="0" dirty="0" smtClean="0"/>
              <a:t> new </a:t>
            </a:r>
            <a:r>
              <a:rPr lang="sv-SE" baseline="0" dirty="0" err="1" smtClean="0"/>
              <a:t>policies</a:t>
            </a:r>
            <a:r>
              <a:rPr lang="sv-SE" baseline="0" dirty="0" smtClean="0"/>
              <a:t> for </a:t>
            </a:r>
            <a:r>
              <a:rPr lang="sv-SE" baseline="0" dirty="0" err="1" smtClean="0"/>
              <a:t>countries</a:t>
            </a:r>
            <a:r>
              <a:rPr lang="sv-SE" baseline="0" dirty="0" smtClean="0"/>
              <a:t>, </a:t>
            </a:r>
            <a:r>
              <a:rPr lang="sv-SE" baseline="0" dirty="0" err="1" smtClean="0"/>
              <a:t>NDCs</a:t>
            </a:r>
            <a:endParaRPr lang="sv-SE" baseline="0" dirty="0" smtClean="0"/>
          </a:p>
          <a:p>
            <a:r>
              <a:rPr lang="sv-SE" baseline="0" dirty="0" err="1" smtClean="0"/>
              <a:t>Current</a:t>
            </a:r>
            <a:r>
              <a:rPr lang="sv-SE" baseline="0" dirty="0" smtClean="0"/>
              <a:t> </a:t>
            </a:r>
            <a:r>
              <a:rPr lang="en-SE" baseline="0" dirty="0" smtClean="0"/>
              <a:t>–</a:t>
            </a:r>
            <a:r>
              <a:rPr lang="sv-SE" baseline="0" dirty="0" smtClean="0"/>
              <a:t> no new </a:t>
            </a:r>
            <a:r>
              <a:rPr lang="sv-SE" baseline="0" dirty="0" err="1" smtClean="0"/>
              <a:t>policies</a:t>
            </a:r>
            <a:r>
              <a:rPr lang="sv-SE" baseline="0" dirty="0" smtClean="0"/>
              <a:t> or additions</a:t>
            </a:r>
          </a:p>
        </p:txBody>
      </p:sp>
      <p:sp>
        <p:nvSpPr>
          <p:cNvPr id="4" name="Slide Number Placeholder 3"/>
          <p:cNvSpPr>
            <a:spLocks noGrp="1"/>
          </p:cNvSpPr>
          <p:nvPr>
            <p:ph type="sldNum" sz="quarter" idx="10"/>
          </p:nvPr>
        </p:nvSpPr>
        <p:spPr/>
        <p:txBody>
          <a:bodyPr/>
          <a:lstStyle/>
          <a:p>
            <a:fld id="{253E99D3-575E-4B33-AEE3-580024E0F63F}" type="slidenum">
              <a:rPr lang="en-GB" smtClean="0"/>
              <a:t>8</a:t>
            </a:fld>
            <a:endParaRPr lang="en-GB"/>
          </a:p>
        </p:txBody>
      </p:sp>
    </p:spTree>
    <p:extLst>
      <p:ext uri="{BB962C8B-B14F-4D97-AF65-F5344CB8AC3E}">
        <p14:creationId xmlns:p14="http://schemas.microsoft.com/office/powerpoint/2010/main" val="3175504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smtClean="0"/>
              <a:t>Carro</a:t>
            </a:r>
            <a:endParaRPr lang="sv-SE" dirty="0"/>
          </a:p>
        </p:txBody>
      </p:sp>
      <p:sp>
        <p:nvSpPr>
          <p:cNvPr id="4" name="Slide Number Placeholder 3"/>
          <p:cNvSpPr>
            <a:spLocks noGrp="1"/>
          </p:cNvSpPr>
          <p:nvPr>
            <p:ph type="sldNum" sz="quarter" idx="10"/>
          </p:nvPr>
        </p:nvSpPr>
        <p:spPr/>
        <p:txBody>
          <a:bodyPr/>
          <a:lstStyle/>
          <a:p>
            <a:fld id="{253E99D3-575E-4B33-AEE3-580024E0F63F}" type="slidenum">
              <a:rPr lang="en-GB" smtClean="0"/>
              <a:t>9</a:t>
            </a:fld>
            <a:endParaRPr lang="en-GB"/>
          </a:p>
        </p:txBody>
      </p:sp>
    </p:spTree>
    <p:extLst>
      <p:ext uri="{BB962C8B-B14F-4D97-AF65-F5344CB8AC3E}">
        <p14:creationId xmlns:p14="http://schemas.microsoft.com/office/powerpoint/2010/main" val="32807737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a:t>
            </a:fld>
            <a:endParaRPr lang="en-GB" dirty="0"/>
          </a:p>
        </p:txBody>
      </p:sp>
    </p:spTree>
    <p:extLst>
      <p:ext uri="{BB962C8B-B14F-4D97-AF65-F5344CB8AC3E}">
        <p14:creationId xmlns:p14="http://schemas.microsoft.com/office/powerpoint/2010/main" val="568031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sv-SE" noProof="0" smtClean="0"/>
              <a:t>2017-10-03</a:t>
            </a:r>
            <a:endParaRPr lang="es-BO" noProof="0"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a:t>
            </a:fld>
            <a:endParaRPr lang="en-GB" dirty="0"/>
          </a:p>
        </p:txBody>
      </p:sp>
    </p:spTree>
    <p:extLst>
      <p:ext uri="{BB962C8B-B14F-4D97-AF65-F5344CB8AC3E}">
        <p14:creationId xmlns:p14="http://schemas.microsoft.com/office/powerpoint/2010/main" val="3417801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sv-SE" noProof="0" smtClean="0"/>
              <a:t>2017-10-03</a:t>
            </a:r>
            <a:endParaRPr lang="es-BO" noProof="0"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2552694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smtClean="0"/>
              <a:t>2017-10-03</a:t>
            </a:r>
            <a:endParaRPr lang="en-GB"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dirty="0"/>
          </a:p>
        </p:txBody>
      </p:sp>
      <p:sp>
        <p:nvSpPr>
          <p:cNvPr id="11" name="Title 1"/>
          <p:cNvSpPr>
            <a:spLocks noGrp="1"/>
          </p:cNvSpPr>
          <p:nvPr>
            <p:ph type="title"/>
          </p:nvPr>
        </p:nvSpPr>
        <p:spPr>
          <a:xfrm>
            <a:off x="1935480" y="342841"/>
            <a:ext cx="9418320" cy="1116286"/>
          </a:xfrm>
        </p:spPr>
        <p:txBody>
          <a:bodyPr/>
          <a:lstStyle/>
          <a:p>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title</a:t>
            </a:r>
            <a:r>
              <a:rPr lang="es-BO" noProof="0" dirty="0" smtClean="0"/>
              <a:t> </a:t>
            </a:r>
            <a:r>
              <a:rPr lang="es-BO" noProof="0" dirty="0" err="1" smtClean="0"/>
              <a:t>style</a:t>
            </a:r>
            <a:endParaRPr lang="es-BO" noProof="0" dirty="0"/>
          </a:p>
        </p:txBody>
      </p:sp>
    </p:spTree>
    <p:extLst>
      <p:ext uri="{BB962C8B-B14F-4D97-AF65-F5344CB8AC3E}">
        <p14:creationId xmlns:p14="http://schemas.microsoft.com/office/powerpoint/2010/main" val="154618471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noProof="0" smtClean="0"/>
              <a:t>2017-10-03</a:t>
            </a:r>
            <a:endParaRPr lang="es-BO" noProof="0"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dirty="0"/>
          </a:p>
        </p:txBody>
      </p:sp>
      <p:sp>
        <p:nvSpPr>
          <p:cNvPr id="9" name="Title 1"/>
          <p:cNvSpPr>
            <a:spLocks noGrp="1"/>
          </p:cNvSpPr>
          <p:nvPr>
            <p:ph type="title"/>
          </p:nvPr>
        </p:nvSpPr>
        <p:spPr>
          <a:xfrm>
            <a:off x="1935480" y="382053"/>
            <a:ext cx="9418320" cy="669507"/>
          </a:xfrm>
        </p:spPr>
        <p:txBody>
          <a:bodyPr/>
          <a:lstStyle/>
          <a:p>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title</a:t>
            </a:r>
            <a:r>
              <a:rPr lang="es-BO" noProof="0" dirty="0" smtClean="0"/>
              <a:t> </a:t>
            </a:r>
            <a:r>
              <a:rPr lang="es-BO" noProof="0" dirty="0" err="1" smtClean="0"/>
              <a:t>style</a:t>
            </a:r>
            <a:endParaRPr lang="es-BO" noProof="0" dirty="0"/>
          </a:p>
        </p:txBody>
      </p:sp>
      <p:sp>
        <p:nvSpPr>
          <p:cNvPr id="14" name="Content Placeholder 13"/>
          <p:cNvSpPr>
            <a:spLocks noGrp="1"/>
          </p:cNvSpPr>
          <p:nvPr>
            <p:ph sz="quarter" idx="13" hasCustomPrompt="1"/>
          </p:nvPr>
        </p:nvSpPr>
        <p:spPr>
          <a:xfrm>
            <a:off x="1935480" y="1051561"/>
            <a:ext cx="9418320" cy="398776"/>
          </a:xfrm>
        </p:spPr>
        <p:txBody>
          <a:bodyPr tIns="0" bIns="0"/>
          <a:lstStyle>
            <a:lvl1pPr marL="914400" indent="0">
              <a:defRPr b="1">
                <a:solidFill>
                  <a:schemeClr val="bg2">
                    <a:lumMod val="50000"/>
                  </a:schemeClr>
                </a:solidFill>
              </a:defRPr>
            </a:lvl1pPr>
          </a:lstStyle>
          <a:p>
            <a:pPr lvl="0"/>
            <a:r>
              <a:rPr lang="es-BO" noProof="0" dirty="0" err="1" smtClean="0"/>
              <a:t>Edit</a:t>
            </a:r>
            <a:r>
              <a:rPr lang="es-BO" noProof="0" dirty="0" smtClean="0"/>
              <a:t> Master </a:t>
            </a:r>
            <a:r>
              <a:rPr lang="es-BO" noProof="0" dirty="0" err="1" smtClean="0"/>
              <a:t>Subtitle</a:t>
            </a:r>
            <a:r>
              <a:rPr lang="es-BO" noProof="0" dirty="0" smtClean="0"/>
              <a:t> </a:t>
            </a:r>
            <a:r>
              <a:rPr lang="es-BO" noProof="0" dirty="0" err="1" smtClean="0"/>
              <a:t>style</a:t>
            </a:r>
            <a:endParaRPr lang="es-BO" noProof="0" dirty="0"/>
          </a:p>
        </p:txBody>
      </p:sp>
    </p:spTree>
    <p:extLst>
      <p:ext uri="{BB962C8B-B14F-4D97-AF65-F5344CB8AC3E}">
        <p14:creationId xmlns:p14="http://schemas.microsoft.com/office/powerpoint/2010/main" val="320817903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18488"/>
            <a:ext cx="5181600" cy="4579112"/>
          </a:xfrm>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4" name="Content Placeholder 3"/>
          <p:cNvSpPr>
            <a:spLocks noGrp="1"/>
          </p:cNvSpPr>
          <p:nvPr>
            <p:ph sz="half" idx="2"/>
          </p:nvPr>
        </p:nvSpPr>
        <p:spPr>
          <a:xfrm>
            <a:off x="6172200" y="1618488"/>
            <a:ext cx="5181600" cy="4579112"/>
          </a:xfrm>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noProof="0" smtClean="0"/>
              <a:t>2017-10-03</a:t>
            </a:r>
            <a:endParaRPr lang="es-BO" noProof="0"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a:p>
        </p:txBody>
      </p:sp>
      <p:sp>
        <p:nvSpPr>
          <p:cNvPr id="8" name="Title 1"/>
          <p:cNvSpPr>
            <a:spLocks noGrp="1"/>
          </p:cNvSpPr>
          <p:nvPr>
            <p:ph type="title"/>
          </p:nvPr>
        </p:nvSpPr>
        <p:spPr>
          <a:xfrm>
            <a:off x="1935480" y="382053"/>
            <a:ext cx="9418320" cy="669507"/>
          </a:xfrm>
        </p:spPr>
        <p:txBody>
          <a:bodyPr/>
          <a:lstStyle/>
          <a:p>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title</a:t>
            </a:r>
            <a:r>
              <a:rPr lang="es-BO" noProof="0" dirty="0" smtClean="0"/>
              <a:t> </a:t>
            </a:r>
            <a:r>
              <a:rPr lang="es-BO" noProof="0" dirty="0" err="1" smtClean="0"/>
              <a:t>style</a:t>
            </a:r>
            <a:endParaRPr lang="es-BO" noProof="0" dirty="0"/>
          </a:p>
        </p:txBody>
      </p:sp>
      <p:sp>
        <p:nvSpPr>
          <p:cNvPr id="9" name="Content Placeholder 13"/>
          <p:cNvSpPr>
            <a:spLocks noGrp="1"/>
          </p:cNvSpPr>
          <p:nvPr>
            <p:ph sz="quarter" idx="13" hasCustomPrompt="1"/>
          </p:nvPr>
        </p:nvSpPr>
        <p:spPr>
          <a:xfrm>
            <a:off x="1935480" y="1051561"/>
            <a:ext cx="9418320" cy="398776"/>
          </a:xfrm>
        </p:spPr>
        <p:txBody>
          <a:bodyPr tIns="0" bIns="0"/>
          <a:lstStyle>
            <a:lvl1pPr marL="914400" indent="0">
              <a:defRPr b="1">
                <a:solidFill>
                  <a:schemeClr val="bg2">
                    <a:lumMod val="50000"/>
                  </a:schemeClr>
                </a:solidFill>
              </a:defRPr>
            </a:lvl1pPr>
          </a:lstStyle>
          <a:p>
            <a:pPr lvl="0"/>
            <a:r>
              <a:rPr lang="es-BO" noProof="0" dirty="0" err="1" smtClean="0"/>
              <a:t>Edit</a:t>
            </a:r>
            <a:r>
              <a:rPr lang="es-BO" noProof="0" dirty="0" smtClean="0"/>
              <a:t> Master </a:t>
            </a:r>
            <a:r>
              <a:rPr lang="es-BO" noProof="0" dirty="0" err="1" smtClean="0"/>
              <a:t>Subtitle</a:t>
            </a:r>
            <a:r>
              <a:rPr lang="es-BO" noProof="0" dirty="0" smtClean="0"/>
              <a:t> </a:t>
            </a:r>
            <a:r>
              <a:rPr lang="es-BO" noProof="0" dirty="0" err="1" smtClean="0"/>
              <a:t>style</a:t>
            </a:r>
            <a:endParaRPr lang="es-BO" noProof="0" dirty="0"/>
          </a:p>
        </p:txBody>
      </p:sp>
    </p:spTree>
    <p:extLst>
      <p:ext uri="{BB962C8B-B14F-4D97-AF65-F5344CB8AC3E}">
        <p14:creationId xmlns:p14="http://schemas.microsoft.com/office/powerpoint/2010/main" val="295756950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184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p:txBody>
      </p:sp>
      <p:sp>
        <p:nvSpPr>
          <p:cNvPr id="4" name="Content Placeholder 3"/>
          <p:cNvSpPr>
            <a:spLocks noGrp="1"/>
          </p:cNvSpPr>
          <p:nvPr>
            <p:ph sz="half" idx="2"/>
          </p:nvPr>
        </p:nvSpPr>
        <p:spPr>
          <a:xfrm>
            <a:off x="839788" y="2609087"/>
            <a:ext cx="5157787" cy="3580576"/>
          </a:xfrm>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5" name="Text Placeholder 4"/>
          <p:cNvSpPr>
            <a:spLocks noGrp="1"/>
          </p:cNvSpPr>
          <p:nvPr>
            <p:ph type="body" sz="quarter" idx="3"/>
          </p:nvPr>
        </p:nvSpPr>
        <p:spPr>
          <a:xfrm>
            <a:off x="6172200" y="16184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p:txBody>
      </p:sp>
      <p:sp>
        <p:nvSpPr>
          <p:cNvPr id="6" name="Content Placeholder 5"/>
          <p:cNvSpPr>
            <a:spLocks noGrp="1"/>
          </p:cNvSpPr>
          <p:nvPr>
            <p:ph sz="quarter" idx="4"/>
          </p:nvPr>
        </p:nvSpPr>
        <p:spPr>
          <a:xfrm>
            <a:off x="6172200" y="2609087"/>
            <a:ext cx="5183188" cy="3580576"/>
          </a:xfrm>
        </p:spPr>
        <p:txBody>
          <a:body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a:p>
            <a:pPr lvl="1"/>
            <a:r>
              <a:rPr lang="es-BO" noProof="0" dirty="0" err="1" smtClean="0"/>
              <a:t>Second</a:t>
            </a:r>
            <a:r>
              <a:rPr lang="es-BO" noProof="0" dirty="0" smtClean="0"/>
              <a:t> </a:t>
            </a:r>
            <a:r>
              <a:rPr lang="es-BO" noProof="0" dirty="0" err="1" smtClean="0"/>
              <a:t>level</a:t>
            </a:r>
            <a:endParaRPr lang="es-BO" noProof="0" dirty="0" smtClean="0"/>
          </a:p>
          <a:p>
            <a:pPr lvl="2"/>
            <a:r>
              <a:rPr lang="es-BO" noProof="0" dirty="0" err="1" smtClean="0"/>
              <a:t>Third</a:t>
            </a:r>
            <a:r>
              <a:rPr lang="es-BO" noProof="0" dirty="0" smtClean="0"/>
              <a:t> </a:t>
            </a:r>
            <a:r>
              <a:rPr lang="es-BO" noProof="0" dirty="0" err="1" smtClean="0"/>
              <a:t>level</a:t>
            </a:r>
            <a:endParaRPr lang="es-BO" noProof="0" dirty="0" smtClean="0"/>
          </a:p>
          <a:p>
            <a:pPr lvl="3"/>
            <a:r>
              <a:rPr lang="es-BO" noProof="0" dirty="0" err="1" smtClean="0"/>
              <a:t>Fourth</a:t>
            </a:r>
            <a:r>
              <a:rPr lang="es-BO" noProof="0" dirty="0" smtClean="0"/>
              <a:t> </a:t>
            </a:r>
            <a:r>
              <a:rPr lang="es-BO" noProof="0" dirty="0" err="1" smtClean="0"/>
              <a:t>level</a:t>
            </a:r>
            <a:endParaRPr lang="es-BO" noProof="0" dirty="0" smtClean="0"/>
          </a:p>
          <a:p>
            <a:pPr lvl="4"/>
            <a:r>
              <a:rPr lang="es-BO" noProof="0" dirty="0" err="1" smtClean="0"/>
              <a:t>Fifth</a:t>
            </a:r>
            <a:r>
              <a:rPr lang="es-BO" noProof="0" dirty="0" smtClean="0"/>
              <a:t> </a:t>
            </a:r>
            <a:r>
              <a:rPr lang="es-BO" noProof="0" dirty="0" err="1" smtClean="0"/>
              <a:t>level</a:t>
            </a:r>
            <a:endParaRPr lang="es-BO" noProof="0"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noProof="0" smtClean="0"/>
              <a:t>2017-10-03</a:t>
            </a:r>
            <a:endParaRPr lang="es-BO" noProof="0"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a:p>
        </p:txBody>
      </p:sp>
      <p:sp>
        <p:nvSpPr>
          <p:cNvPr id="11" name="Title 1"/>
          <p:cNvSpPr>
            <a:spLocks noGrp="1"/>
          </p:cNvSpPr>
          <p:nvPr>
            <p:ph type="title"/>
          </p:nvPr>
        </p:nvSpPr>
        <p:spPr>
          <a:xfrm>
            <a:off x="1935480" y="354521"/>
            <a:ext cx="9418320" cy="1097280"/>
          </a:xfrm>
        </p:spPr>
        <p:txBody>
          <a:bodyPr/>
          <a:lstStyle/>
          <a:p>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title</a:t>
            </a:r>
            <a:r>
              <a:rPr lang="es-BO" noProof="0" dirty="0" smtClean="0"/>
              <a:t> </a:t>
            </a:r>
            <a:r>
              <a:rPr lang="es-BO" noProof="0" dirty="0" err="1" smtClean="0"/>
              <a:t>style</a:t>
            </a:r>
            <a:endParaRPr lang="es-BO" noProof="0" dirty="0"/>
          </a:p>
        </p:txBody>
      </p:sp>
    </p:spTree>
    <p:extLst>
      <p:ext uri="{BB962C8B-B14F-4D97-AF65-F5344CB8AC3E}">
        <p14:creationId xmlns:p14="http://schemas.microsoft.com/office/powerpoint/2010/main" val="16120293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618488"/>
            <a:ext cx="3932237" cy="1426464"/>
          </a:xfrm>
        </p:spPr>
        <p:txBody>
          <a:bodyPr anchor="b"/>
          <a:lstStyle>
            <a:lvl1pPr>
              <a:defRPr sz="3200"/>
            </a:lvl1pPr>
          </a:lstStyle>
          <a:p>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title</a:t>
            </a:r>
            <a:r>
              <a:rPr lang="es-BO" noProof="0" dirty="0" smtClean="0"/>
              <a:t> </a:t>
            </a:r>
            <a:r>
              <a:rPr lang="es-BO" noProof="0" dirty="0" err="1" smtClean="0"/>
              <a:t>style</a:t>
            </a:r>
            <a:endParaRPr lang="es-BO" noProof="0" dirty="0"/>
          </a:p>
        </p:txBody>
      </p:sp>
      <p:sp>
        <p:nvSpPr>
          <p:cNvPr id="3" name="Picture Placeholder 2"/>
          <p:cNvSpPr>
            <a:spLocks noGrp="1"/>
          </p:cNvSpPr>
          <p:nvPr>
            <p:ph type="pic" idx="1"/>
          </p:nvPr>
        </p:nvSpPr>
        <p:spPr>
          <a:xfrm>
            <a:off x="5183188" y="1618488"/>
            <a:ext cx="6172200" cy="45156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5" name="Date Placeholder 4"/>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noProof="0" smtClean="0"/>
              <a:t>2017-10-03</a:t>
            </a:r>
            <a:endParaRPr lang="es-BO" noProof="0"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a:p>
        </p:txBody>
      </p:sp>
      <p:sp>
        <p:nvSpPr>
          <p:cNvPr id="9" name="Text Placeholder 3"/>
          <p:cNvSpPr>
            <a:spLocks noGrp="1"/>
          </p:cNvSpPr>
          <p:nvPr>
            <p:ph type="body" sz="half" idx="2"/>
          </p:nvPr>
        </p:nvSpPr>
        <p:spPr>
          <a:xfrm>
            <a:off x="839788" y="3162300"/>
            <a:ext cx="3932237" cy="2971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BO" noProof="0" dirty="0" err="1" smtClean="0"/>
              <a:t>Click</a:t>
            </a:r>
            <a:r>
              <a:rPr lang="es-BO" noProof="0" dirty="0" smtClean="0"/>
              <a:t> to </a:t>
            </a:r>
            <a:r>
              <a:rPr lang="es-BO" noProof="0" dirty="0" err="1" smtClean="0"/>
              <a:t>edit</a:t>
            </a:r>
            <a:r>
              <a:rPr lang="es-BO" noProof="0" dirty="0" smtClean="0"/>
              <a:t> Master </a:t>
            </a:r>
            <a:r>
              <a:rPr lang="es-BO" noProof="0" dirty="0" err="1" smtClean="0"/>
              <a:t>text</a:t>
            </a:r>
            <a:r>
              <a:rPr lang="es-BO" noProof="0" dirty="0" smtClean="0"/>
              <a:t> </a:t>
            </a:r>
            <a:r>
              <a:rPr lang="es-BO" noProof="0" dirty="0" err="1" smtClean="0"/>
              <a:t>styles</a:t>
            </a:r>
            <a:endParaRPr lang="es-BO" noProof="0" dirty="0" smtClean="0"/>
          </a:p>
        </p:txBody>
      </p:sp>
    </p:spTree>
    <p:extLst>
      <p:ext uri="{BB962C8B-B14F-4D97-AF65-F5344CB8AC3E}">
        <p14:creationId xmlns:p14="http://schemas.microsoft.com/office/powerpoint/2010/main" val="25999077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lvl1pPr>
              <a:defRPr spc="-150">
                <a:solidFill>
                  <a:schemeClr val="bg2">
                    <a:lumMod val="50000"/>
                  </a:schemeClr>
                </a:solidFill>
              </a:defRPr>
            </a:lvl1pPr>
          </a:lstStyle>
          <a:p>
            <a:r>
              <a:rPr lang="sv-SE" smtClean="0"/>
              <a:t>2017-10-03</a:t>
            </a:r>
            <a:endParaRPr lang="en-GB"/>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lvl1pPr algn="ctr">
              <a:defRPr spc="-150">
                <a:solidFill>
                  <a:schemeClr val="bg2">
                    <a:lumMod val="50000"/>
                  </a:schemeClr>
                </a:solidFill>
              </a:defRPr>
            </a:lvl1pPr>
          </a:lstStyle>
          <a:p>
            <a:r>
              <a:rPr lang="en-GB" smtClean="0"/>
              <a:t>Hydropower: social, environmental and economic concerns </a:t>
            </a:r>
            <a:endParaRPr lang="en-GB"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lvl1pPr algn="r">
              <a:defRPr spc="-150">
                <a:solidFill>
                  <a:schemeClr val="bg2">
                    <a:lumMod val="50000"/>
                  </a:schemeClr>
                </a:solidFill>
              </a:defRPr>
            </a:lvl1pPr>
          </a:lstStyle>
          <a:p>
            <a:fld id="{A0B7FA9A-6BCF-4CFA-8685-B7A43319A6CD}" type="slidenum">
              <a:rPr lang="en-GB" smtClean="0"/>
              <a:pPr/>
              <a:t>‹#›</a:t>
            </a:fld>
            <a:endParaRPr lang="en-GB"/>
          </a:p>
        </p:txBody>
      </p:sp>
      <p:grpSp>
        <p:nvGrpSpPr>
          <p:cNvPr id="5" name="Grupp 28"/>
          <p:cNvGrpSpPr/>
          <p:nvPr userDrawn="1"/>
        </p:nvGrpSpPr>
        <p:grpSpPr>
          <a:xfrm>
            <a:off x="839972" y="364809"/>
            <a:ext cx="10513828" cy="5859118"/>
            <a:chOff x="0" y="2049787"/>
            <a:chExt cx="9144000" cy="3091924"/>
          </a:xfrm>
        </p:grpSpPr>
        <p:sp>
          <p:nvSpPr>
            <p:cNvPr id="6" name="Rektangel 13"/>
            <p:cNvSpPr/>
            <p:nvPr userDrawn="1"/>
          </p:nvSpPr>
          <p:spPr bwMode="gray">
            <a:xfrm>
              <a:off x="0" y="2049787"/>
              <a:ext cx="9144000" cy="3091924"/>
            </a:xfrm>
            <a:prstGeom prst="rect">
              <a:avLst/>
            </a:prstGeom>
            <a:solidFill>
              <a:srgbClr val="1954A6"/>
            </a:solidFill>
            <a:ln w="25400" cap="flat" cmpd="sng" algn="ctr">
              <a:noFill/>
              <a:prstDash val="solid"/>
            </a:ln>
            <a:effectLst/>
          </p:spPr>
          <p:txBody>
            <a:bodyPr rtlCol="0" anchor="ctr"/>
            <a:lstStyle/>
            <a:p>
              <a:pPr marL="0" marR="0" lvl="0" indent="0" algn="l" defTabSz="913956"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dirty="0" smtClean="0">
                <a:ln>
                  <a:noFill/>
                </a:ln>
                <a:solidFill>
                  <a:prstClr val="white"/>
                </a:solidFill>
                <a:effectLst/>
                <a:uLnTx/>
                <a:uFillTx/>
                <a:latin typeface="Arial"/>
                <a:ea typeface="+mn-ea"/>
                <a:cs typeface="+mn-cs"/>
              </a:endParaRPr>
            </a:p>
          </p:txBody>
        </p:sp>
        <p:grpSp>
          <p:nvGrpSpPr>
            <p:cNvPr id="7" name="Grupp 22"/>
            <p:cNvGrpSpPr/>
            <p:nvPr userDrawn="1"/>
          </p:nvGrpSpPr>
          <p:grpSpPr>
            <a:xfrm>
              <a:off x="0" y="3282722"/>
              <a:ext cx="9144000" cy="1514670"/>
              <a:chOff x="900907" y="2781178"/>
              <a:chExt cx="9144000" cy="1514670"/>
            </a:xfrm>
          </p:grpSpPr>
          <p:sp>
            <p:nvSpPr>
              <p:cNvPr id="8" name="Rektangel 4"/>
              <p:cNvSpPr/>
              <p:nvPr userDrawn="1"/>
            </p:nvSpPr>
            <p:spPr>
              <a:xfrm>
                <a:off x="900907" y="3979937"/>
                <a:ext cx="9144000" cy="252412"/>
              </a:xfrm>
              <a:custGeom>
                <a:avLst/>
                <a:gdLst/>
                <a:ahLst/>
                <a:cxnLst/>
                <a:rect l="l" t="t" r="r" b="b"/>
                <a:pathLst>
                  <a:path w="9144000" h="252412">
                    <a:moveTo>
                      <a:pt x="1395140" y="0"/>
                    </a:moveTo>
                    <a:cubicBezTo>
                      <a:pt x="7995403" y="0"/>
                      <a:pt x="7995403" y="0"/>
                      <a:pt x="7995403" y="0"/>
                    </a:cubicBezTo>
                    <a:cubicBezTo>
                      <a:pt x="8024494" y="0"/>
                      <a:pt x="8046740" y="22171"/>
                      <a:pt x="8046740" y="51165"/>
                    </a:cubicBezTo>
                    <a:cubicBezTo>
                      <a:pt x="8046740" y="201248"/>
                      <a:pt x="8046740" y="201248"/>
                      <a:pt x="8046740" y="201248"/>
                    </a:cubicBezTo>
                    <a:cubicBezTo>
                      <a:pt x="8046740" y="225124"/>
                      <a:pt x="8067275" y="245590"/>
                      <a:pt x="8091233" y="245590"/>
                    </a:cubicBezTo>
                    <a:cubicBezTo>
                      <a:pt x="8497615" y="245590"/>
                      <a:pt x="8845755" y="245590"/>
                      <a:pt x="9144000" y="245590"/>
                    </a:cubicBezTo>
                    <a:lnTo>
                      <a:pt x="9144000" y="252412"/>
                    </a:lnTo>
                    <a:cubicBezTo>
                      <a:pt x="8091233" y="252412"/>
                      <a:pt x="8091233" y="252412"/>
                      <a:pt x="8091233" y="252412"/>
                    </a:cubicBezTo>
                    <a:cubicBezTo>
                      <a:pt x="8063853" y="252412"/>
                      <a:pt x="8039895" y="228535"/>
                      <a:pt x="8039895" y="201248"/>
                    </a:cubicBezTo>
                    <a:cubicBezTo>
                      <a:pt x="8039895" y="51165"/>
                      <a:pt x="8039895" y="51165"/>
                      <a:pt x="8039895" y="51165"/>
                    </a:cubicBezTo>
                    <a:cubicBezTo>
                      <a:pt x="8039895" y="27288"/>
                      <a:pt x="8019361" y="6822"/>
                      <a:pt x="7995403" y="6822"/>
                    </a:cubicBezTo>
                    <a:cubicBezTo>
                      <a:pt x="1395140" y="6822"/>
                      <a:pt x="1395140" y="6822"/>
                      <a:pt x="1395140" y="6822"/>
                    </a:cubicBezTo>
                    <a:cubicBezTo>
                      <a:pt x="1371183" y="6822"/>
                      <a:pt x="1350648" y="27288"/>
                      <a:pt x="1350648" y="51165"/>
                    </a:cubicBezTo>
                    <a:cubicBezTo>
                      <a:pt x="1350648" y="197837"/>
                      <a:pt x="1350648" y="197837"/>
                      <a:pt x="1350648" y="197837"/>
                    </a:cubicBezTo>
                    <a:cubicBezTo>
                      <a:pt x="1350648" y="226830"/>
                      <a:pt x="1328402" y="249001"/>
                      <a:pt x="1299311" y="249001"/>
                    </a:cubicBezTo>
                    <a:cubicBezTo>
                      <a:pt x="796791" y="249001"/>
                      <a:pt x="367217" y="249001"/>
                      <a:pt x="0" y="249001"/>
                    </a:cubicBezTo>
                    <a:lnTo>
                      <a:pt x="0" y="242179"/>
                    </a:lnTo>
                    <a:cubicBezTo>
                      <a:pt x="1299311" y="242179"/>
                      <a:pt x="1299311" y="242179"/>
                      <a:pt x="1299311" y="242179"/>
                    </a:cubicBezTo>
                    <a:cubicBezTo>
                      <a:pt x="1324979" y="242179"/>
                      <a:pt x="1343803" y="223419"/>
                      <a:pt x="1343803" y="197837"/>
                    </a:cubicBezTo>
                    <a:cubicBezTo>
                      <a:pt x="1343803" y="51165"/>
                      <a:pt x="1343803" y="51165"/>
                      <a:pt x="1343803" y="51165"/>
                    </a:cubicBezTo>
                    <a:cubicBezTo>
                      <a:pt x="1343803" y="22171"/>
                      <a:pt x="1367761" y="0"/>
                      <a:pt x="1395140" y="0"/>
                    </a:cubicBezTo>
                    <a:close/>
                  </a:path>
                </a:pathLst>
              </a:custGeom>
              <a:solidFill>
                <a:sysClr val="window" lastClr="FFFFFF"/>
              </a:solidFill>
              <a:ln w="3175" cap="flat" cmpd="sng" algn="ctr">
                <a:noFill/>
                <a:prstDash val="solid"/>
              </a:ln>
              <a:effectLst/>
            </p:spPr>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56"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Arial"/>
                  <a:ea typeface="+mn-ea"/>
                  <a:cs typeface="+mn-cs"/>
                </a:endParaRPr>
              </a:p>
            </p:txBody>
          </p:sp>
          <p:sp>
            <p:nvSpPr>
              <p:cNvPr id="9" name="Rektangel 10"/>
              <p:cNvSpPr/>
              <p:nvPr userDrawn="1"/>
            </p:nvSpPr>
            <p:spPr>
              <a:xfrm>
                <a:off x="900907" y="2841700"/>
                <a:ext cx="9144000" cy="840441"/>
              </a:xfrm>
              <a:custGeom>
                <a:avLst/>
                <a:gdLst/>
                <a:ahLst/>
                <a:cxnLst/>
                <a:rect l="l" t="t" r="r" b="b"/>
                <a:pathLst>
                  <a:path w="9144000" h="840441">
                    <a:moveTo>
                      <a:pt x="7625775" y="0"/>
                    </a:moveTo>
                    <a:cubicBezTo>
                      <a:pt x="8520853" y="0"/>
                      <a:pt x="8943978" y="0"/>
                      <a:pt x="9144000" y="0"/>
                    </a:cubicBezTo>
                    <a:lnTo>
                      <a:pt x="9144000" y="6847"/>
                    </a:lnTo>
                    <a:cubicBezTo>
                      <a:pt x="7625775" y="6847"/>
                      <a:pt x="7625775" y="6847"/>
                      <a:pt x="7625775" y="6847"/>
                    </a:cubicBezTo>
                    <a:cubicBezTo>
                      <a:pt x="7600106" y="6847"/>
                      <a:pt x="7581282" y="27387"/>
                      <a:pt x="7581282" y="51351"/>
                    </a:cubicBezTo>
                    <a:cubicBezTo>
                      <a:pt x="7581282" y="534048"/>
                      <a:pt x="7581282" y="534048"/>
                      <a:pt x="7581282" y="534048"/>
                    </a:cubicBezTo>
                    <a:cubicBezTo>
                      <a:pt x="7581282" y="561435"/>
                      <a:pt x="7557325" y="585399"/>
                      <a:pt x="7529945" y="585399"/>
                    </a:cubicBezTo>
                    <a:cubicBezTo>
                      <a:pt x="6551114" y="585399"/>
                      <a:pt x="6551114" y="585399"/>
                      <a:pt x="6551114" y="585399"/>
                    </a:cubicBezTo>
                    <a:cubicBezTo>
                      <a:pt x="6523734" y="585399"/>
                      <a:pt x="6499777" y="561435"/>
                      <a:pt x="6499777" y="534048"/>
                    </a:cubicBezTo>
                    <a:cubicBezTo>
                      <a:pt x="6499777" y="371437"/>
                      <a:pt x="6499777" y="371437"/>
                      <a:pt x="6499777" y="371437"/>
                    </a:cubicBezTo>
                    <a:cubicBezTo>
                      <a:pt x="6499777" y="345762"/>
                      <a:pt x="6480953" y="326933"/>
                      <a:pt x="6455285" y="326933"/>
                    </a:cubicBezTo>
                    <a:cubicBezTo>
                      <a:pt x="3746388" y="326933"/>
                      <a:pt x="3746388" y="326933"/>
                      <a:pt x="3746388" y="326933"/>
                    </a:cubicBezTo>
                    <a:cubicBezTo>
                      <a:pt x="3720719" y="326933"/>
                      <a:pt x="3701896" y="345762"/>
                      <a:pt x="3701896" y="371437"/>
                    </a:cubicBezTo>
                    <a:cubicBezTo>
                      <a:pt x="3701896" y="789090"/>
                      <a:pt x="3701896" y="789090"/>
                      <a:pt x="3701896" y="789090"/>
                    </a:cubicBezTo>
                    <a:cubicBezTo>
                      <a:pt x="3701896" y="816477"/>
                      <a:pt x="3677938" y="840441"/>
                      <a:pt x="3650558" y="840441"/>
                    </a:cubicBezTo>
                    <a:cubicBezTo>
                      <a:pt x="1088828" y="840441"/>
                      <a:pt x="1088828" y="840441"/>
                      <a:pt x="1088828" y="840441"/>
                    </a:cubicBezTo>
                    <a:cubicBezTo>
                      <a:pt x="1059737" y="840441"/>
                      <a:pt x="1037491" y="816477"/>
                      <a:pt x="1037491" y="789090"/>
                    </a:cubicBezTo>
                    <a:cubicBezTo>
                      <a:pt x="1037491" y="65044"/>
                      <a:pt x="1037491" y="65044"/>
                      <a:pt x="1037491" y="65044"/>
                    </a:cubicBezTo>
                    <a:cubicBezTo>
                      <a:pt x="1037491" y="41081"/>
                      <a:pt x="1016956" y="20540"/>
                      <a:pt x="992998" y="20540"/>
                    </a:cubicBezTo>
                    <a:cubicBezTo>
                      <a:pt x="542461" y="20540"/>
                      <a:pt x="224457" y="20540"/>
                      <a:pt x="0" y="20540"/>
                    </a:cubicBezTo>
                    <a:lnTo>
                      <a:pt x="0" y="13694"/>
                    </a:lnTo>
                    <a:cubicBezTo>
                      <a:pt x="992998" y="13694"/>
                      <a:pt x="992998" y="13694"/>
                      <a:pt x="992998" y="13694"/>
                    </a:cubicBezTo>
                    <a:cubicBezTo>
                      <a:pt x="1020378" y="13694"/>
                      <a:pt x="1044336" y="37657"/>
                      <a:pt x="1044336" y="65044"/>
                    </a:cubicBezTo>
                    <a:cubicBezTo>
                      <a:pt x="1044336" y="789090"/>
                      <a:pt x="1044336" y="789090"/>
                      <a:pt x="1044336" y="789090"/>
                    </a:cubicBezTo>
                    <a:cubicBezTo>
                      <a:pt x="1044336" y="813054"/>
                      <a:pt x="1063159" y="833594"/>
                      <a:pt x="1088828" y="833594"/>
                    </a:cubicBezTo>
                    <a:cubicBezTo>
                      <a:pt x="3650558" y="833594"/>
                      <a:pt x="3650558" y="833594"/>
                      <a:pt x="3650558" y="833594"/>
                    </a:cubicBezTo>
                    <a:cubicBezTo>
                      <a:pt x="3674516" y="833594"/>
                      <a:pt x="3695051" y="813054"/>
                      <a:pt x="3695051" y="789090"/>
                    </a:cubicBezTo>
                    <a:cubicBezTo>
                      <a:pt x="3695051" y="371437"/>
                      <a:pt x="3695051" y="371437"/>
                      <a:pt x="3695051" y="371437"/>
                    </a:cubicBezTo>
                    <a:cubicBezTo>
                      <a:pt x="3695051" y="342339"/>
                      <a:pt x="3717297" y="320087"/>
                      <a:pt x="3746388" y="320087"/>
                    </a:cubicBezTo>
                    <a:cubicBezTo>
                      <a:pt x="6455285" y="320087"/>
                      <a:pt x="6455285" y="320087"/>
                      <a:pt x="6455285" y="320087"/>
                    </a:cubicBezTo>
                    <a:cubicBezTo>
                      <a:pt x="6484376" y="320087"/>
                      <a:pt x="6506622" y="342339"/>
                      <a:pt x="6506622" y="371437"/>
                    </a:cubicBezTo>
                    <a:cubicBezTo>
                      <a:pt x="6506622" y="534048"/>
                      <a:pt x="6506622" y="534048"/>
                      <a:pt x="6506622" y="534048"/>
                    </a:cubicBezTo>
                    <a:cubicBezTo>
                      <a:pt x="6506622" y="558012"/>
                      <a:pt x="6527157" y="578552"/>
                      <a:pt x="6551114" y="578552"/>
                    </a:cubicBezTo>
                    <a:cubicBezTo>
                      <a:pt x="7529945" y="578552"/>
                      <a:pt x="7529945" y="578552"/>
                      <a:pt x="7529945" y="578552"/>
                    </a:cubicBezTo>
                    <a:cubicBezTo>
                      <a:pt x="7553903" y="578552"/>
                      <a:pt x="7574437" y="558012"/>
                      <a:pt x="7574437" y="534048"/>
                    </a:cubicBezTo>
                    <a:cubicBezTo>
                      <a:pt x="7574437" y="51351"/>
                      <a:pt x="7574437" y="51351"/>
                      <a:pt x="7574437" y="51351"/>
                    </a:cubicBezTo>
                    <a:cubicBezTo>
                      <a:pt x="7574437" y="23964"/>
                      <a:pt x="7596684" y="0"/>
                      <a:pt x="7625775" y="0"/>
                    </a:cubicBezTo>
                    <a:close/>
                  </a:path>
                </a:pathLst>
              </a:custGeom>
              <a:solidFill>
                <a:sysClr val="window" lastClr="FFFFFF"/>
              </a:solidFill>
              <a:ln w="3175" cap="flat" cmpd="sng" algn="ctr">
                <a:noFill/>
                <a:prstDash val="solid"/>
              </a:ln>
              <a:effectLst/>
            </p:spPr>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56" rtl="0" eaLnBrk="1" fontAlgn="auto" latinLnBrk="0" hangingPunct="1">
                  <a:lnSpc>
                    <a:spcPct val="100000"/>
                  </a:lnSpc>
                  <a:spcBef>
                    <a:spcPts val="0"/>
                  </a:spcBef>
                  <a:spcAft>
                    <a:spcPts val="0"/>
                  </a:spcAft>
                  <a:buClrTx/>
                  <a:buSzTx/>
                  <a:buFontTx/>
                  <a:buNone/>
                  <a:tabLst/>
                  <a:defRPr/>
                </a:pPr>
                <a:endParaRPr kumimoji="0" lang="sv-SE" sz="1800" b="1" i="0" u="none" strike="noStrike" kern="1200" cap="none" spc="0" normalizeH="0" baseline="0" noProof="0" dirty="0">
                  <a:ln>
                    <a:noFill/>
                  </a:ln>
                  <a:solidFill>
                    <a:prstClr val="white"/>
                  </a:solidFill>
                  <a:effectLst/>
                  <a:uLnTx/>
                  <a:uFillTx/>
                  <a:latin typeface="Arial"/>
                  <a:ea typeface="+mn-ea"/>
                  <a:cs typeface="+mn-cs"/>
                </a:endParaRPr>
              </a:p>
            </p:txBody>
          </p:sp>
          <p:sp>
            <p:nvSpPr>
              <p:cNvPr id="10" name="Rektangel 11"/>
              <p:cNvSpPr/>
              <p:nvPr userDrawn="1"/>
            </p:nvSpPr>
            <p:spPr>
              <a:xfrm>
                <a:off x="900907" y="2781178"/>
                <a:ext cx="9144000" cy="900963"/>
              </a:xfrm>
              <a:custGeom>
                <a:avLst/>
                <a:gdLst/>
                <a:ahLst/>
                <a:cxnLst/>
                <a:rect l="l" t="t" r="r" b="b"/>
                <a:pathLst>
                  <a:path w="9144000" h="922337">
                    <a:moveTo>
                      <a:pt x="5562016" y="0"/>
                    </a:moveTo>
                    <a:cubicBezTo>
                      <a:pt x="6735929" y="0"/>
                      <a:pt x="6735929" y="0"/>
                      <a:pt x="6735929" y="0"/>
                    </a:cubicBezTo>
                    <a:cubicBezTo>
                      <a:pt x="6765020" y="0"/>
                      <a:pt x="6787266" y="22246"/>
                      <a:pt x="6787266" y="51336"/>
                    </a:cubicBezTo>
                    <a:cubicBezTo>
                      <a:pt x="6787266" y="658812"/>
                      <a:pt x="6787266" y="658812"/>
                      <a:pt x="6787266" y="658812"/>
                    </a:cubicBezTo>
                    <a:cubicBezTo>
                      <a:pt x="6787266" y="684480"/>
                      <a:pt x="6807801" y="703303"/>
                      <a:pt x="6831758" y="703303"/>
                    </a:cubicBezTo>
                    <a:cubicBezTo>
                      <a:pt x="8616584" y="703303"/>
                      <a:pt x="8616584" y="703303"/>
                      <a:pt x="8616584" y="703303"/>
                    </a:cubicBezTo>
                    <a:cubicBezTo>
                      <a:pt x="8640542" y="703303"/>
                      <a:pt x="8661077" y="684480"/>
                      <a:pt x="8661077" y="658812"/>
                    </a:cubicBezTo>
                    <a:cubicBezTo>
                      <a:pt x="8661077" y="193366"/>
                      <a:pt x="8661077" y="193366"/>
                      <a:pt x="8661077" y="193366"/>
                    </a:cubicBezTo>
                    <a:cubicBezTo>
                      <a:pt x="8661077" y="165987"/>
                      <a:pt x="8683323" y="142030"/>
                      <a:pt x="8712414" y="142030"/>
                    </a:cubicBezTo>
                    <a:cubicBezTo>
                      <a:pt x="8866788" y="142030"/>
                      <a:pt x="9010400" y="142030"/>
                      <a:pt x="9144000" y="142030"/>
                    </a:cubicBezTo>
                    <a:lnTo>
                      <a:pt x="9144000" y="148875"/>
                    </a:lnTo>
                    <a:cubicBezTo>
                      <a:pt x="8712414" y="148875"/>
                      <a:pt x="8712414" y="148875"/>
                      <a:pt x="8712414" y="148875"/>
                    </a:cubicBezTo>
                    <a:cubicBezTo>
                      <a:pt x="8686745" y="148875"/>
                      <a:pt x="8667922" y="169409"/>
                      <a:pt x="8667922" y="193366"/>
                    </a:cubicBezTo>
                    <a:cubicBezTo>
                      <a:pt x="8667922" y="658812"/>
                      <a:pt x="8667922" y="658812"/>
                      <a:pt x="8667922" y="658812"/>
                    </a:cubicBezTo>
                    <a:cubicBezTo>
                      <a:pt x="8667922" y="687903"/>
                      <a:pt x="8643964" y="710148"/>
                      <a:pt x="8616584" y="710148"/>
                    </a:cubicBezTo>
                    <a:cubicBezTo>
                      <a:pt x="6831758" y="710148"/>
                      <a:pt x="6831758" y="710148"/>
                      <a:pt x="6831758" y="710148"/>
                    </a:cubicBezTo>
                    <a:cubicBezTo>
                      <a:pt x="6804378" y="710148"/>
                      <a:pt x="6780421" y="687903"/>
                      <a:pt x="6780421" y="658812"/>
                    </a:cubicBezTo>
                    <a:cubicBezTo>
                      <a:pt x="6780421" y="51336"/>
                      <a:pt x="6780421" y="51336"/>
                      <a:pt x="6780421" y="51336"/>
                    </a:cubicBezTo>
                    <a:cubicBezTo>
                      <a:pt x="6780421" y="27379"/>
                      <a:pt x="6761597" y="6845"/>
                      <a:pt x="6735929" y="6845"/>
                    </a:cubicBezTo>
                    <a:cubicBezTo>
                      <a:pt x="5562016" y="6845"/>
                      <a:pt x="5562016" y="6845"/>
                      <a:pt x="5562016" y="6845"/>
                    </a:cubicBezTo>
                    <a:cubicBezTo>
                      <a:pt x="5538059" y="6845"/>
                      <a:pt x="5517524" y="27379"/>
                      <a:pt x="5517524" y="51336"/>
                    </a:cubicBezTo>
                    <a:cubicBezTo>
                      <a:pt x="5517524" y="773463"/>
                      <a:pt x="5517524" y="773463"/>
                      <a:pt x="5517524" y="773463"/>
                    </a:cubicBezTo>
                    <a:cubicBezTo>
                      <a:pt x="5517524" y="802553"/>
                      <a:pt x="5495278" y="824799"/>
                      <a:pt x="5467898" y="824799"/>
                    </a:cubicBezTo>
                    <a:cubicBezTo>
                      <a:pt x="1906802" y="824799"/>
                      <a:pt x="1906802" y="824799"/>
                      <a:pt x="1906802" y="824799"/>
                    </a:cubicBezTo>
                    <a:cubicBezTo>
                      <a:pt x="1879422" y="824799"/>
                      <a:pt x="1855465" y="802553"/>
                      <a:pt x="1855465" y="773463"/>
                    </a:cubicBezTo>
                    <a:cubicBezTo>
                      <a:pt x="1855465" y="662235"/>
                      <a:pt x="1855465" y="662235"/>
                      <a:pt x="1855465" y="662235"/>
                    </a:cubicBezTo>
                    <a:cubicBezTo>
                      <a:pt x="1855465" y="636567"/>
                      <a:pt x="1834930" y="617743"/>
                      <a:pt x="1810972" y="617743"/>
                    </a:cubicBezTo>
                    <a:cubicBezTo>
                      <a:pt x="1295888" y="617743"/>
                      <a:pt x="1295888" y="617743"/>
                      <a:pt x="1295888" y="617743"/>
                    </a:cubicBezTo>
                    <a:cubicBezTo>
                      <a:pt x="1271931" y="617743"/>
                      <a:pt x="1253107" y="636567"/>
                      <a:pt x="1253107" y="662235"/>
                    </a:cubicBezTo>
                    <a:cubicBezTo>
                      <a:pt x="1253107" y="871001"/>
                      <a:pt x="1253107" y="871001"/>
                      <a:pt x="1253107" y="871001"/>
                    </a:cubicBezTo>
                    <a:cubicBezTo>
                      <a:pt x="1253107" y="898380"/>
                      <a:pt x="1229150" y="922337"/>
                      <a:pt x="1201770" y="922337"/>
                    </a:cubicBezTo>
                    <a:cubicBezTo>
                      <a:pt x="782516" y="922337"/>
                      <a:pt x="782516" y="922337"/>
                      <a:pt x="782516" y="922337"/>
                    </a:cubicBezTo>
                    <a:cubicBezTo>
                      <a:pt x="755136" y="922337"/>
                      <a:pt x="731178" y="898380"/>
                      <a:pt x="731178" y="871001"/>
                    </a:cubicBezTo>
                    <a:cubicBezTo>
                      <a:pt x="731178" y="564696"/>
                      <a:pt x="731178" y="564696"/>
                      <a:pt x="731178" y="564696"/>
                    </a:cubicBezTo>
                    <a:cubicBezTo>
                      <a:pt x="731178" y="540739"/>
                      <a:pt x="712355" y="520205"/>
                      <a:pt x="688397" y="520205"/>
                    </a:cubicBezTo>
                    <a:cubicBezTo>
                      <a:pt x="412149" y="520205"/>
                      <a:pt x="185673" y="520205"/>
                      <a:pt x="0" y="520205"/>
                    </a:cubicBezTo>
                    <a:lnTo>
                      <a:pt x="0" y="513360"/>
                    </a:lnTo>
                    <a:cubicBezTo>
                      <a:pt x="688397" y="513360"/>
                      <a:pt x="688397" y="513360"/>
                      <a:pt x="688397" y="513360"/>
                    </a:cubicBezTo>
                    <a:cubicBezTo>
                      <a:pt x="715777" y="513360"/>
                      <a:pt x="738023" y="535606"/>
                      <a:pt x="738023" y="564696"/>
                    </a:cubicBezTo>
                    <a:cubicBezTo>
                      <a:pt x="738023" y="871001"/>
                      <a:pt x="738023" y="871001"/>
                      <a:pt x="738023" y="871001"/>
                    </a:cubicBezTo>
                    <a:cubicBezTo>
                      <a:pt x="738023" y="894958"/>
                      <a:pt x="758558" y="915492"/>
                      <a:pt x="782516" y="915492"/>
                    </a:cubicBezTo>
                    <a:cubicBezTo>
                      <a:pt x="1201770" y="915492"/>
                      <a:pt x="1201770" y="915492"/>
                      <a:pt x="1201770" y="915492"/>
                    </a:cubicBezTo>
                    <a:cubicBezTo>
                      <a:pt x="1225727" y="915492"/>
                      <a:pt x="1246262" y="894958"/>
                      <a:pt x="1246262" y="871001"/>
                    </a:cubicBezTo>
                    <a:cubicBezTo>
                      <a:pt x="1246262" y="662235"/>
                      <a:pt x="1246262" y="662235"/>
                      <a:pt x="1246262" y="662235"/>
                    </a:cubicBezTo>
                    <a:cubicBezTo>
                      <a:pt x="1246262" y="633144"/>
                      <a:pt x="1268508" y="610899"/>
                      <a:pt x="1295888" y="610899"/>
                    </a:cubicBezTo>
                    <a:cubicBezTo>
                      <a:pt x="1810972" y="610899"/>
                      <a:pt x="1810972" y="610899"/>
                      <a:pt x="1810972" y="610899"/>
                    </a:cubicBezTo>
                    <a:cubicBezTo>
                      <a:pt x="1840064" y="610899"/>
                      <a:pt x="1862310" y="633144"/>
                      <a:pt x="1862310" y="662235"/>
                    </a:cubicBezTo>
                    <a:cubicBezTo>
                      <a:pt x="1862310" y="773463"/>
                      <a:pt x="1862310" y="773463"/>
                      <a:pt x="1862310" y="773463"/>
                    </a:cubicBezTo>
                    <a:cubicBezTo>
                      <a:pt x="1862310" y="799131"/>
                      <a:pt x="1882845" y="817954"/>
                      <a:pt x="1906802" y="817954"/>
                    </a:cubicBezTo>
                    <a:cubicBezTo>
                      <a:pt x="5467898" y="817954"/>
                      <a:pt x="5467898" y="817954"/>
                      <a:pt x="5467898" y="817954"/>
                    </a:cubicBezTo>
                    <a:cubicBezTo>
                      <a:pt x="5491855" y="817954"/>
                      <a:pt x="5510679" y="799131"/>
                      <a:pt x="5510679" y="773463"/>
                    </a:cubicBezTo>
                    <a:cubicBezTo>
                      <a:pt x="5510679" y="51336"/>
                      <a:pt x="5510679" y="51336"/>
                      <a:pt x="5510679" y="51336"/>
                    </a:cubicBezTo>
                    <a:cubicBezTo>
                      <a:pt x="5510679" y="22246"/>
                      <a:pt x="5534636" y="0"/>
                      <a:pt x="5562016" y="0"/>
                    </a:cubicBezTo>
                    <a:close/>
                  </a:path>
                </a:pathLst>
              </a:custGeom>
              <a:solidFill>
                <a:sysClr val="window" lastClr="FFFFFF"/>
              </a:solidFill>
              <a:ln w="3175" cap="flat" cmpd="sng" algn="ctr">
                <a:noFill/>
                <a:prstDash val="solid"/>
              </a:ln>
              <a:effectLst/>
            </p:spPr>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56"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Arial"/>
                  <a:ea typeface="+mn-ea"/>
                  <a:cs typeface="+mn-cs"/>
                </a:endParaRPr>
              </a:p>
            </p:txBody>
          </p:sp>
          <p:sp>
            <p:nvSpPr>
              <p:cNvPr id="11" name="Rektangel 12"/>
              <p:cNvSpPr/>
              <p:nvPr userDrawn="1"/>
            </p:nvSpPr>
            <p:spPr>
              <a:xfrm>
                <a:off x="900907" y="2950674"/>
                <a:ext cx="9144000" cy="1345174"/>
              </a:xfrm>
              <a:custGeom>
                <a:avLst/>
                <a:gdLst/>
                <a:ahLst/>
                <a:cxnLst/>
                <a:rect l="l" t="t" r="r" b="b"/>
                <a:pathLst>
                  <a:path w="9144000" h="1536700">
                    <a:moveTo>
                      <a:pt x="2822317" y="0"/>
                    </a:moveTo>
                    <a:cubicBezTo>
                      <a:pt x="5028108" y="0"/>
                      <a:pt x="5028108" y="0"/>
                      <a:pt x="5028108" y="0"/>
                    </a:cubicBezTo>
                    <a:cubicBezTo>
                      <a:pt x="5055488" y="0"/>
                      <a:pt x="5079446" y="22246"/>
                      <a:pt x="5079446" y="51338"/>
                    </a:cubicBezTo>
                    <a:cubicBezTo>
                      <a:pt x="5079446" y="884715"/>
                      <a:pt x="5079446" y="884715"/>
                      <a:pt x="5079446" y="884715"/>
                    </a:cubicBezTo>
                    <a:cubicBezTo>
                      <a:pt x="5079446" y="908672"/>
                      <a:pt x="5098269" y="929207"/>
                      <a:pt x="5123938" y="929207"/>
                    </a:cubicBezTo>
                    <a:cubicBezTo>
                      <a:pt x="5734852" y="929207"/>
                      <a:pt x="5734852" y="929207"/>
                      <a:pt x="5734852" y="929207"/>
                    </a:cubicBezTo>
                    <a:cubicBezTo>
                      <a:pt x="5760520" y="929207"/>
                      <a:pt x="5779344" y="908672"/>
                      <a:pt x="5779344" y="884715"/>
                    </a:cubicBezTo>
                    <a:cubicBezTo>
                      <a:pt x="5779344" y="352517"/>
                      <a:pt x="5779344" y="352517"/>
                      <a:pt x="5779344" y="352517"/>
                    </a:cubicBezTo>
                    <a:cubicBezTo>
                      <a:pt x="5779344" y="323426"/>
                      <a:pt x="5803301" y="301180"/>
                      <a:pt x="5830681" y="301180"/>
                    </a:cubicBezTo>
                    <a:cubicBezTo>
                      <a:pt x="7452939" y="301180"/>
                      <a:pt x="7452939" y="301180"/>
                      <a:pt x="7452939" y="301180"/>
                    </a:cubicBezTo>
                    <a:cubicBezTo>
                      <a:pt x="7480319" y="301180"/>
                      <a:pt x="7502565" y="323426"/>
                      <a:pt x="7502565" y="352517"/>
                    </a:cubicBezTo>
                    <a:cubicBezTo>
                      <a:pt x="7502565" y="1485363"/>
                      <a:pt x="7502565" y="1485363"/>
                      <a:pt x="7502565" y="1485363"/>
                    </a:cubicBezTo>
                    <a:cubicBezTo>
                      <a:pt x="7502565" y="1509320"/>
                      <a:pt x="7523100" y="1529855"/>
                      <a:pt x="7547058" y="1529855"/>
                    </a:cubicBezTo>
                    <a:cubicBezTo>
                      <a:pt x="8799687" y="1529855"/>
                      <a:pt x="8799687" y="1529855"/>
                      <a:pt x="8799687" y="1529855"/>
                    </a:cubicBezTo>
                    <a:cubicBezTo>
                      <a:pt x="8823645" y="1529855"/>
                      <a:pt x="8844180" y="1509320"/>
                      <a:pt x="8844180" y="1485363"/>
                    </a:cubicBezTo>
                    <a:cubicBezTo>
                      <a:pt x="8844180" y="966855"/>
                      <a:pt x="8844180" y="966855"/>
                      <a:pt x="8844180" y="966855"/>
                    </a:cubicBezTo>
                    <a:cubicBezTo>
                      <a:pt x="8844180" y="937764"/>
                      <a:pt x="8866426" y="915517"/>
                      <a:pt x="8895517" y="915517"/>
                    </a:cubicBezTo>
                    <a:cubicBezTo>
                      <a:pt x="8981972" y="915517"/>
                      <a:pt x="9064748" y="915517"/>
                      <a:pt x="9144000" y="915517"/>
                    </a:cubicBezTo>
                    <a:lnTo>
                      <a:pt x="9144000" y="922362"/>
                    </a:lnTo>
                    <a:cubicBezTo>
                      <a:pt x="8895517" y="922362"/>
                      <a:pt x="8895517" y="922362"/>
                      <a:pt x="8895517" y="922362"/>
                    </a:cubicBezTo>
                    <a:cubicBezTo>
                      <a:pt x="8869848" y="922362"/>
                      <a:pt x="8851025" y="941186"/>
                      <a:pt x="8851025" y="966855"/>
                    </a:cubicBezTo>
                    <a:cubicBezTo>
                      <a:pt x="8851025" y="1485363"/>
                      <a:pt x="8851025" y="1485363"/>
                      <a:pt x="8851025" y="1485363"/>
                    </a:cubicBezTo>
                    <a:cubicBezTo>
                      <a:pt x="8851025" y="1512743"/>
                      <a:pt x="8827067" y="1536700"/>
                      <a:pt x="8799687" y="1536700"/>
                    </a:cubicBezTo>
                    <a:cubicBezTo>
                      <a:pt x="7547058" y="1536700"/>
                      <a:pt x="7547058" y="1536700"/>
                      <a:pt x="7547058" y="1536700"/>
                    </a:cubicBezTo>
                    <a:cubicBezTo>
                      <a:pt x="7519678" y="1536700"/>
                      <a:pt x="7495720" y="1512743"/>
                      <a:pt x="7495720" y="1485363"/>
                    </a:cubicBezTo>
                    <a:cubicBezTo>
                      <a:pt x="7495720" y="352517"/>
                      <a:pt x="7495720" y="352517"/>
                      <a:pt x="7495720" y="352517"/>
                    </a:cubicBezTo>
                    <a:cubicBezTo>
                      <a:pt x="7495720" y="328560"/>
                      <a:pt x="7476897" y="308025"/>
                      <a:pt x="7452939" y="308025"/>
                    </a:cubicBezTo>
                    <a:cubicBezTo>
                      <a:pt x="5830681" y="308025"/>
                      <a:pt x="5830681" y="308025"/>
                      <a:pt x="5830681" y="308025"/>
                    </a:cubicBezTo>
                    <a:cubicBezTo>
                      <a:pt x="5806724" y="308025"/>
                      <a:pt x="5786189" y="328560"/>
                      <a:pt x="5786189" y="352517"/>
                    </a:cubicBezTo>
                    <a:cubicBezTo>
                      <a:pt x="5786189" y="884715"/>
                      <a:pt x="5786189" y="884715"/>
                      <a:pt x="5786189" y="884715"/>
                    </a:cubicBezTo>
                    <a:cubicBezTo>
                      <a:pt x="5786189" y="912095"/>
                      <a:pt x="5763943" y="936052"/>
                      <a:pt x="5734852" y="936052"/>
                    </a:cubicBezTo>
                    <a:cubicBezTo>
                      <a:pt x="5123938" y="936052"/>
                      <a:pt x="5123938" y="936052"/>
                      <a:pt x="5123938" y="936052"/>
                    </a:cubicBezTo>
                    <a:cubicBezTo>
                      <a:pt x="5094847" y="936052"/>
                      <a:pt x="5072601" y="912095"/>
                      <a:pt x="5072601" y="884715"/>
                    </a:cubicBezTo>
                    <a:cubicBezTo>
                      <a:pt x="5072601" y="51338"/>
                      <a:pt x="5072601" y="51338"/>
                      <a:pt x="5072601" y="51338"/>
                    </a:cubicBezTo>
                    <a:cubicBezTo>
                      <a:pt x="5072601" y="25669"/>
                      <a:pt x="5052066" y="6845"/>
                      <a:pt x="5028108" y="6845"/>
                    </a:cubicBezTo>
                    <a:cubicBezTo>
                      <a:pt x="2822317" y="6845"/>
                      <a:pt x="2822317" y="6845"/>
                      <a:pt x="2822317" y="6845"/>
                    </a:cubicBezTo>
                    <a:cubicBezTo>
                      <a:pt x="2798359" y="6845"/>
                      <a:pt x="2777825" y="25669"/>
                      <a:pt x="2777825" y="51338"/>
                    </a:cubicBezTo>
                    <a:cubicBezTo>
                      <a:pt x="2777825" y="1276591"/>
                      <a:pt x="2777825" y="1276591"/>
                      <a:pt x="2777825" y="1276591"/>
                    </a:cubicBezTo>
                    <a:cubicBezTo>
                      <a:pt x="2777825" y="1303971"/>
                      <a:pt x="2755578" y="1327928"/>
                      <a:pt x="2726487" y="1327928"/>
                    </a:cubicBezTo>
                    <a:cubicBezTo>
                      <a:pt x="279410" y="1327928"/>
                      <a:pt x="279410" y="1327928"/>
                      <a:pt x="279410" y="1327928"/>
                    </a:cubicBezTo>
                    <a:cubicBezTo>
                      <a:pt x="252030" y="1327928"/>
                      <a:pt x="228073" y="1303971"/>
                      <a:pt x="228073" y="1276591"/>
                    </a:cubicBezTo>
                    <a:cubicBezTo>
                      <a:pt x="228073" y="453481"/>
                      <a:pt x="228073" y="453481"/>
                      <a:pt x="228073" y="453481"/>
                    </a:cubicBezTo>
                    <a:cubicBezTo>
                      <a:pt x="228073" y="427812"/>
                      <a:pt x="207538" y="408988"/>
                      <a:pt x="183580" y="408988"/>
                    </a:cubicBezTo>
                    <a:cubicBezTo>
                      <a:pt x="120092" y="408988"/>
                      <a:pt x="58927" y="408988"/>
                      <a:pt x="0" y="408988"/>
                    </a:cubicBezTo>
                    <a:lnTo>
                      <a:pt x="0" y="402143"/>
                    </a:lnTo>
                    <a:cubicBezTo>
                      <a:pt x="183580" y="402143"/>
                      <a:pt x="183580" y="402143"/>
                      <a:pt x="183580" y="402143"/>
                    </a:cubicBezTo>
                    <a:cubicBezTo>
                      <a:pt x="212672" y="402143"/>
                      <a:pt x="234918" y="424389"/>
                      <a:pt x="234918" y="453481"/>
                    </a:cubicBezTo>
                    <a:cubicBezTo>
                      <a:pt x="234918" y="1276591"/>
                      <a:pt x="234918" y="1276591"/>
                      <a:pt x="234918" y="1276591"/>
                    </a:cubicBezTo>
                    <a:cubicBezTo>
                      <a:pt x="234918" y="1300548"/>
                      <a:pt x="255453" y="1321083"/>
                      <a:pt x="279410" y="1321083"/>
                    </a:cubicBezTo>
                    <a:cubicBezTo>
                      <a:pt x="2726487" y="1321083"/>
                      <a:pt x="2726487" y="1321083"/>
                      <a:pt x="2726487" y="1321083"/>
                    </a:cubicBezTo>
                    <a:cubicBezTo>
                      <a:pt x="2750445" y="1321083"/>
                      <a:pt x="2770980" y="1300548"/>
                      <a:pt x="2770980" y="1276591"/>
                    </a:cubicBezTo>
                    <a:cubicBezTo>
                      <a:pt x="2770980" y="51338"/>
                      <a:pt x="2770980" y="51338"/>
                      <a:pt x="2770980" y="51338"/>
                    </a:cubicBezTo>
                    <a:cubicBezTo>
                      <a:pt x="2770980" y="22246"/>
                      <a:pt x="2794937" y="0"/>
                      <a:pt x="2822317" y="0"/>
                    </a:cubicBezTo>
                    <a:close/>
                  </a:path>
                </a:pathLst>
              </a:custGeom>
              <a:solidFill>
                <a:sysClr val="window" lastClr="FFFFFF"/>
              </a:solidFill>
              <a:ln w="3175" cap="flat" cmpd="sng" algn="ctr">
                <a:noFill/>
                <a:prstDash val="solid"/>
              </a:ln>
              <a:effectLst/>
            </p:spPr>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56"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ktangel 13"/>
              <p:cNvSpPr/>
              <p:nvPr userDrawn="1"/>
            </p:nvSpPr>
            <p:spPr>
              <a:xfrm>
                <a:off x="900907" y="3041048"/>
                <a:ext cx="9144000" cy="1250039"/>
              </a:xfrm>
              <a:custGeom>
                <a:avLst/>
                <a:gdLst/>
                <a:ahLst/>
                <a:cxnLst/>
                <a:rect l="l" t="t" r="r" b="b"/>
                <a:pathLst>
                  <a:path w="9144000" h="1435100">
                    <a:moveTo>
                      <a:pt x="4819337" y="0"/>
                    </a:moveTo>
                    <a:cubicBezTo>
                      <a:pt x="5888863" y="0"/>
                      <a:pt x="5888863" y="0"/>
                      <a:pt x="5888863" y="0"/>
                    </a:cubicBezTo>
                    <a:cubicBezTo>
                      <a:pt x="5917955" y="0"/>
                      <a:pt x="5940201" y="23947"/>
                      <a:pt x="5940201" y="51315"/>
                    </a:cubicBezTo>
                    <a:cubicBezTo>
                      <a:pt x="5940201" y="1228131"/>
                      <a:pt x="5940201" y="1228131"/>
                      <a:pt x="5940201" y="1228131"/>
                    </a:cubicBezTo>
                    <a:cubicBezTo>
                      <a:pt x="5940201" y="1253788"/>
                      <a:pt x="5960736" y="1272604"/>
                      <a:pt x="5984693" y="1272604"/>
                    </a:cubicBezTo>
                    <a:cubicBezTo>
                      <a:pt x="8152838" y="1272604"/>
                      <a:pt x="8152838" y="1272604"/>
                      <a:pt x="8152838" y="1272604"/>
                    </a:cubicBezTo>
                    <a:cubicBezTo>
                      <a:pt x="8176795" y="1272604"/>
                      <a:pt x="8197330" y="1253788"/>
                      <a:pt x="8197330" y="1228131"/>
                    </a:cubicBezTo>
                    <a:cubicBezTo>
                      <a:pt x="8197330" y="256573"/>
                      <a:pt x="8197330" y="256573"/>
                      <a:pt x="8197330" y="256573"/>
                    </a:cubicBezTo>
                    <a:cubicBezTo>
                      <a:pt x="8197330" y="227495"/>
                      <a:pt x="8219576" y="205259"/>
                      <a:pt x="8248667" y="205259"/>
                    </a:cubicBezTo>
                    <a:cubicBezTo>
                      <a:pt x="8970812" y="205259"/>
                      <a:pt x="8970812" y="205259"/>
                      <a:pt x="8970812" y="205259"/>
                    </a:cubicBezTo>
                    <a:cubicBezTo>
                      <a:pt x="8998191" y="205259"/>
                      <a:pt x="9020438" y="227495"/>
                      <a:pt x="9020438" y="256573"/>
                    </a:cubicBezTo>
                    <a:cubicBezTo>
                      <a:pt x="9020438" y="465253"/>
                      <a:pt x="9020438" y="465253"/>
                      <a:pt x="9020438" y="465253"/>
                    </a:cubicBezTo>
                    <a:cubicBezTo>
                      <a:pt x="9020438" y="489200"/>
                      <a:pt x="9040972" y="508015"/>
                      <a:pt x="9064930" y="508015"/>
                    </a:cubicBezTo>
                    <a:lnTo>
                      <a:pt x="9144000" y="508015"/>
                    </a:lnTo>
                    <a:lnTo>
                      <a:pt x="9144000" y="514857"/>
                    </a:lnTo>
                    <a:cubicBezTo>
                      <a:pt x="9064930" y="514857"/>
                      <a:pt x="9064930" y="514857"/>
                      <a:pt x="9064930" y="514857"/>
                    </a:cubicBezTo>
                    <a:cubicBezTo>
                      <a:pt x="9037550" y="514857"/>
                      <a:pt x="9013593" y="492621"/>
                      <a:pt x="9013593" y="465253"/>
                    </a:cubicBezTo>
                    <a:cubicBezTo>
                      <a:pt x="9013593" y="256573"/>
                      <a:pt x="9013593" y="256573"/>
                      <a:pt x="9013593" y="256573"/>
                    </a:cubicBezTo>
                    <a:cubicBezTo>
                      <a:pt x="9013593" y="232627"/>
                      <a:pt x="8994769" y="212101"/>
                      <a:pt x="8970812" y="212101"/>
                    </a:cubicBezTo>
                    <a:cubicBezTo>
                      <a:pt x="8248667" y="212101"/>
                      <a:pt x="8248667" y="212101"/>
                      <a:pt x="8248667" y="212101"/>
                    </a:cubicBezTo>
                    <a:cubicBezTo>
                      <a:pt x="8222998" y="212101"/>
                      <a:pt x="8204175" y="232627"/>
                      <a:pt x="8204175" y="256573"/>
                    </a:cubicBezTo>
                    <a:cubicBezTo>
                      <a:pt x="8204175" y="1228131"/>
                      <a:pt x="8204175" y="1228131"/>
                      <a:pt x="8204175" y="1228131"/>
                    </a:cubicBezTo>
                    <a:cubicBezTo>
                      <a:pt x="8204175" y="1257209"/>
                      <a:pt x="8180217" y="1279446"/>
                      <a:pt x="8152838" y="1279446"/>
                    </a:cubicBezTo>
                    <a:cubicBezTo>
                      <a:pt x="5984693" y="1279446"/>
                      <a:pt x="5984693" y="1279446"/>
                      <a:pt x="5984693" y="1279446"/>
                    </a:cubicBezTo>
                    <a:cubicBezTo>
                      <a:pt x="5957313" y="1279446"/>
                      <a:pt x="5933356" y="1257209"/>
                      <a:pt x="5933356" y="1228131"/>
                    </a:cubicBezTo>
                    <a:cubicBezTo>
                      <a:pt x="5933356" y="51315"/>
                      <a:pt x="5933356" y="51315"/>
                      <a:pt x="5933356" y="51315"/>
                    </a:cubicBezTo>
                    <a:cubicBezTo>
                      <a:pt x="5933356" y="27368"/>
                      <a:pt x="5914532" y="6842"/>
                      <a:pt x="5888863" y="6842"/>
                    </a:cubicBezTo>
                    <a:cubicBezTo>
                      <a:pt x="4819337" y="6842"/>
                      <a:pt x="4819337" y="6842"/>
                      <a:pt x="4819337" y="6842"/>
                    </a:cubicBezTo>
                    <a:cubicBezTo>
                      <a:pt x="4795380" y="6842"/>
                      <a:pt x="4774845" y="27368"/>
                      <a:pt x="4774845" y="51315"/>
                    </a:cubicBezTo>
                    <a:cubicBezTo>
                      <a:pt x="4774845" y="1383786"/>
                      <a:pt x="4774845" y="1383786"/>
                      <a:pt x="4774845" y="1383786"/>
                    </a:cubicBezTo>
                    <a:cubicBezTo>
                      <a:pt x="4774845" y="1412864"/>
                      <a:pt x="4752599" y="1435100"/>
                      <a:pt x="4723507" y="1435100"/>
                    </a:cubicBezTo>
                    <a:cubicBezTo>
                      <a:pt x="3236438" y="1435100"/>
                      <a:pt x="3236438" y="1435100"/>
                      <a:pt x="3236438" y="1435100"/>
                    </a:cubicBezTo>
                    <a:cubicBezTo>
                      <a:pt x="3207346" y="1435100"/>
                      <a:pt x="3185100" y="1412864"/>
                      <a:pt x="3185100" y="1383786"/>
                    </a:cubicBezTo>
                    <a:cubicBezTo>
                      <a:pt x="3185100" y="259994"/>
                      <a:pt x="3185100" y="259994"/>
                      <a:pt x="3185100" y="259994"/>
                    </a:cubicBezTo>
                    <a:cubicBezTo>
                      <a:pt x="3185100" y="236048"/>
                      <a:pt x="3164565" y="215522"/>
                      <a:pt x="3140608" y="215522"/>
                    </a:cubicBezTo>
                    <a:cubicBezTo>
                      <a:pt x="986153" y="215522"/>
                      <a:pt x="986153" y="215522"/>
                      <a:pt x="986153" y="215522"/>
                    </a:cubicBezTo>
                    <a:cubicBezTo>
                      <a:pt x="960485" y="215522"/>
                      <a:pt x="941661" y="236048"/>
                      <a:pt x="941661" y="259994"/>
                    </a:cubicBezTo>
                    <a:cubicBezTo>
                      <a:pt x="941661" y="1079319"/>
                      <a:pt x="941661" y="1079319"/>
                      <a:pt x="941661" y="1079319"/>
                    </a:cubicBezTo>
                    <a:cubicBezTo>
                      <a:pt x="941661" y="1108397"/>
                      <a:pt x="917704" y="1130633"/>
                      <a:pt x="890324" y="1130633"/>
                    </a:cubicBezTo>
                    <a:cubicBezTo>
                      <a:pt x="538949" y="1130633"/>
                      <a:pt x="245341" y="1130633"/>
                      <a:pt x="0" y="1130633"/>
                    </a:cubicBezTo>
                    <a:lnTo>
                      <a:pt x="0" y="1123791"/>
                    </a:lnTo>
                    <a:cubicBezTo>
                      <a:pt x="890324" y="1123791"/>
                      <a:pt x="890324" y="1123791"/>
                      <a:pt x="890324" y="1123791"/>
                    </a:cubicBezTo>
                    <a:cubicBezTo>
                      <a:pt x="914281" y="1123791"/>
                      <a:pt x="934816" y="1103265"/>
                      <a:pt x="934816" y="1079319"/>
                    </a:cubicBezTo>
                    <a:cubicBezTo>
                      <a:pt x="934816" y="259994"/>
                      <a:pt x="934816" y="259994"/>
                      <a:pt x="934816" y="259994"/>
                    </a:cubicBezTo>
                    <a:cubicBezTo>
                      <a:pt x="934816" y="230916"/>
                      <a:pt x="957062" y="208680"/>
                      <a:pt x="986153" y="208680"/>
                    </a:cubicBezTo>
                    <a:cubicBezTo>
                      <a:pt x="3140608" y="208680"/>
                      <a:pt x="3140608" y="208680"/>
                      <a:pt x="3140608" y="208680"/>
                    </a:cubicBezTo>
                    <a:cubicBezTo>
                      <a:pt x="3167988" y="208680"/>
                      <a:pt x="3191945" y="230916"/>
                      <a:pt x="3191945" y="259994"/>
                    </a:cubicBezTo>
                    <a:cubicBezTo>
                      <a:pt x="3191945" y="1383786"/>
                      <a:pt x="3191945" y="1383786"/>
                      <a:pt x="3191945" y="1383786"/>
                    </a:cubicBezTo>
                    <a:cubicBezTo>
                      <a:pt x="3191945" y="1409443"/>
                      <a:pt x="3210769" y="1428258"/>
                      <a:pt x="3236438" y="1428258"/>
                    </a:cubicBezTo>
                    <a:cubicBezTo>
                      <a:pt x="4723507" y="1428258"/>
                      <a:pt x="4723507" y="1428258"/>
                      <a:pt x="4723507" y="1428258"/>
                    </a:cubicBezTo>
                    <a:cubicBezTo>
                      <a:pt x="4749176" y="1428258"/>
                      <a:pt x="4768000" y="1409443"/>
                      <a:pt x="4768000" y="1383786"/>
                    </a:cubicBezTo>
                    <a:cubicBezTo>
                      <a:pt x="4768000" y="51315"/>
                      <a:pt x="4768000" y="51315"/>
                      <a:pt x="4768000" y="51315"/>
                    </a:cubicBezTo>
                    <a:cubicBezTo>
                      <a:pt x="4768000" y="23947"/>
                      <a:pt x="4791957" y="0"/>
                      <a:pt x="4819337" y="0"/>
                    </a:cubicBezTo>
                    <a:close/>
                  </a:path>
                </a:pathLst>
              </a:custGeom>
              <a:solidFill>
                <a:sysClr val="window" lastClr="FFFFFF"/>
              </a:solidFill>
              <a:ln w="3175" cap="flat" cmpd="sng" algn="ctr">
                <a:noFill/>
                <a:prstDash val="solid"/>
              </a:ln>
              <a:effectLst/>
            </p:spPr>
            <p:txBody>
              <a:bodyPr rtlCol="0" anchor="ctr"/>
              <a:lstStyle>
                <a:defPPr>
                  <a:defRPr lang="sv-SE"/>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3956" rtl="0" eaLnBrk="1" fontAlgn="auto" latinLnBrk="0" hangingPunct="1">
                  <a:lnSpc>
                    <a:spcPct val="100000"/>
                  </a:lnSpc>
                  <a:spcBef>
                    <a:spcPts val="0"/>
                  </a:spcBef>
                  <a:spcAft>
                    <a:spcPts val="0"/>
                  </a:spcAft>
                  <a:buClrTx/>
                  <a:buSzTx/>
                  <a:buFontTx/>
                  <a:buNone/>
                  <a:tabLst/>
                  <a:defRPr/>
                </a:pPr>
                <a:endParaRPr kumimoji="0" lang="sv-SE" sz="1800" b="0" i="0" u="none" strike="noStrike" kern="1200" cap="none" spc="0" normalizeH="0" baseline="0" noProof="0">
                  <a:ln>
                    <a:solidFill>
                      <a:srgbClr val="1F497D"/>
                    </a:solidFill>
                  </a:ln>
                  <a:solidFill>
                    <a:prstClr val="white"/>
                  </a:solidFill>
                  <a:effectLst/>
                  <a:uLnTx/>
                  <a:uFillTx/>
                  <a:latin typeface="Arial"/>
                  <a:ea typeface="+mn-ea"/>
                  <a:cs typeface="+mn-cs"/>
                </a:endParaRPr>
              </a:p>
            </p:txBody>
          </p:sp>
        </p:grpSp>
      </p:gr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38200" y="364808"/>
            <a:ext cx="1097280" cy="1097280"/>
          </a:xfrm>
          <a:prstGeom prst="rect">
            <a:avLst/>
          </a:prstGeom>
        </p:spPr>
      </p:pic>
    </p:spTree>
    <p:extLst>
      <p:ext uri="{BB962C8B-B14F-4D97-AF65-F5344CB8AC3E}">
        <p14:creationId xmlns:p14="http://schemas.microsoft.com/office/powerpoint/2010/main" val="398265065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a:t>
            </a:fld>
            <a:endParaRPr lang="en-GB" dirty="0"/>
          </a:p>
        </p:txBody>
      </p:sp>
    </p:spTree>
    <p:extLst>
      <p:ext uri="{BB962C8B-B14F-4D97-AF65-F5344CB8AC3E}">
        <p14:creationId xmlns:p14="http://schemas.microsoft.com/office/powerpoint/2010/main" val="3651799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r>
              <a:rPr lang="sv-SE" noProof="0" smtClean="0"/>
              <a:t>2017-10-03</a:t>
            </a:r>
            <a:endParaRPr lang="es-BO" noProof="0"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34150229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r>
              <a:rPr lang="sv-SE" noProof="0" smtClean="0"/>
              <a:t>2017-10-03</a:t>
            </a:r>
            <a:endParaRPr lang="es-BO" noProof="0" dirty="0"/>
          </a:p>
        </p:txBody>
      </p:sp>
      <p:sp>
        <p:nvSpPr>
          <p:cNvPr id="6" name="Footer Placeholder 5"/>
          <p:cNvSpPr>
            <a:spLocks noGrp="1"/>
          </p:cNvSpPr>
          <p:nvPr>
            <p:ph type="ftr" sz="quarter" idx="11"/>
          </p:nvPr>
        </p:nvSpPr>
        <p:spPr/>
        <p:txBody>
          <a:bodyPr/>
          <a:lstStyle/>
          <a:p>
            <a:r>
              <a:rPr lang="en-GB" smtClean="0"/>
              <a:t>Hydropower: social, environmental and economic concerns </a:t>
            </a:r>
            <a:endParaRPr lang="en-GB" dirty="0"/>
          </a:p>
        </p:txBody>
      </p:sp>
      <p:sp>
        <p:nvSpPr>
          <p:cNvPr id="7" name="Slide Number Placeholder 6"/>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2530249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r>
              <a:rPr lang="sv-SE" noProof="0" smtClean="0"/>
              <a:t>2017-10-03</a:t>
            </a:r>
            <a:endParaRPr lang="es-BO" noProof="0" dirty="0"/>
          </a:p>
        </p:txBody>
      </p:sp>
      <p:sp>
        <p:nvSpPr>
          <p:cNvPr id="8" name="Footer Placeholder 7"/>
          <p:cNvSpPr>
            <a:spLocks noGrp="1"/>
          </p:cNvSpPr>
          <p:nvPr>
            <p:ph type="ftr" sz="quarter" idx="11"/>
          </p:nvPr>
        </p:nvSpPr>
        <p:spPr/>
        <p:txBody>
          <a:bodyPr/>
          <a:lstStyle/>
          <a:p>
            <a:r>
              <a:rPr lang="en-GB" smtClean="0"/>
              <a:t>Hydropower: social, environmental and economic concerns </a:t>
            </a:r>
            <a:endParaRPr lang="en-GB"/>
          </a:p>
        </p:txBody>
      </p:sp>
      <p:sp>
        <p:nvSpPr>
          <p:cNvPr id="9" name="Slide Number Placeholder 8"/>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2785247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r>
              <a:rPr lang="sv-SE" noProof="0" smtClean="0"/>
              <a:t>2017-10-03</a:t>
            </a:r>
            <a:endParaRPr lang="es-BO" noProof="0"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2822492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sv-SE" noProof="0" smtClean="0"/>
              <a:t>2017-10-03</a:t>
            </a:r>
            <a:endParaRPr lang="es-BO" noProof="0" dirty="0"/>
          </a:p>
        </p:txBody>
      </p:sp>
      <p:sp>
        <p:nvSpPr>
          <p:cNvPr id="3" name="Footer Placeholder 2"/>
          <p:cNvSpPr>
            <a:spLocks noGrp="1"/>
          </p:cNvSpPr>
          <p:nvPr>
            <p:ph type="ftr" sz="quarter" idx="11"/>
          </p:nvPr>
        </p:nvSpPr>
        <p:spPr/>
        <p:txBody>
          <a:bodyPr/>
          <a:lstStyle/>
          <a:p>
            <a:r>
              <a:rPr lang="en-GB" smtClean="0"/>
              <a:t>Hydropower: social, environmental and economic concerns </a:t>
            </a:r>
            <a:endParaRPr lang="en-GB"/>
          </a:p>
        </p:txBody>
      </p:sp>
      <p:sp>
        <p:nvSpPr>
          <p:cNvPr id="4" name="Slide Number Placeholder 3"/>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137601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sv-SE" noProof="0" smtClean="0"/>
              <a:t>2017-10-03</a:t>
            </a:r>
            <a:endParaRPr lang="es-BO" noProof="0" dirty="0"/>
          </a:p>
        </p:txBody>
      </p:sp>
      <p:sp>
        <p:nvSpPr>
          <p:cNvPr id="6" name="Footer Placeholder 5"/>
          <p:cNvSpPr>
            <a:spLocks noGrp="1"/>
          </p:cNvSpPr>
          <p:nvPr>
            <p:ph type="ftr" sz="quarter" idx="11"/>
          </p:nvPr>
        </p:nvSpPr>
        <p:spPr/>
        <p:txBody>
          <a:bodyPr/>
          <a:lstStyle/>
          <a:p>
            <a:r>
              <a:rPr lang="en-GB" smtClean="0"/>
              <a:t>Hydropower: social, environmental and economic concerns </a:t>
            </a:r>
            <a:endParaRPr lang="en-GB"/>
          </a:p>
        </p:txBody>
      </p:sp>
      <p:sp>
        <p:nvSpPr>
          <p:cNvPr id="7" name="Slide Number Placeholder 6"/>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19019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r>
              <a:rPr lang="sv-SE" noProof="0" smtClean="0"/>
              <a:t>2017-10-03</a:t>
            </a:r>
            <a:endParaRPr lang="es-BO" noProof="0" dirty="0"/>
          </a:p>
        </p:txBody>
      </p:sp>
      <p:sp>
        <p:nvSpPr>
          <p:cNvPr id="6" name="Footer Placeholder 5"/>
          <p:cNvSpPr>
            <a:spLocks noGrp="1"/>
          </p:cNvSpPr>
          <p:nvPr>
            <p:ph type="ftr" sz="quarter" idx="11"/>
          </p:nvPr>
        </p:nvSpPr>
        <p:spPr/>
        <p:txBody>
          <a:bodyPr/>
          <a:lstStyle/>
          <a:p>
            <a:r>
              <a:rPr lang="en-GB" smtClean="0"/>
              <a:t>Hydropower: social, environmental and economic concerns </a:t>
            </a:r>
            <a:endParaRPr lang="en-GB"/>
          </a:p>
        </p:txBody>
      </p:sp>
      <p:sp>
        <p:nvSpPr>
          <p:cNvPr id="7" name="Slide Number Placeholder 6"/>
          <p:cNvSpPr>
            <a:spLocks noGrp="1"/>
          </p:cNvSpPr>
          <p:nvPr>
            <p:ph type="sldNum" sz="quarter" idx="12"/>
          </p:nvPr>
        </p:nvSpPr>
        <p:spPr/>
        <p:txBody>
          <a:bodyPr/>
          <a:lstStyle/>
          <a:p>
            <a:fld id="{A0B7FA9A-6BCF-4CFA-8685-B7A43319A6CD}" type="slidenum">
              <a:rPr lang="en-GB" smtClean="0"/>
              <a:pPr/>
              <a:t>‹#›</a:t>
            </a:fld>
            <a:endParaRPr lang="en-GB"/>
          </a:p>
        </p:txBody>
      </p:sp>
    </p:spTree>
    <p:extLst>
      <p:ext uri="{BB962C8B-B14F-4D97-AF65-F5344CB8AC3E}">
        <p14:creationId xmlns:p14="http://schemas.microsoft.com/office/powerpoint/2010/main" val="182111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sv-SE" smtClean="0"/>
              <a:t>2017-10-03</a:t>
            </a:r>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Hydropower: social, environmental and economic concerns </a:t>
            </a:r>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8BB079-804D-4F05-9BB2-2342C4D4C2BE}" type="slidenum">
              <a:rPr lang="en-GB" smtClean="0"/>
              <a:t>‹#›</a:t>
            </a:fld>
            <a:endParaRPr lang="en-GB"/>
          </a:p>
        </p:txBody>
      </p:sp>
      <p:cxnSp>
        <p:nvCxnSpPr>
          <p:cNvPr id="7" name="Straight Connector 6"/>
          <p:cNvCxnSpPr/>
          <p:nvPr userDrawn="1"/>
        </p:nvCxnSpPr>
        <p:spPr>
          <a:xfrm>
            <a:off x="838200" y="6323905"/>
            <a:ext cx="10515600"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38200" y="364808"/>
            <a:ext cx="1097280" cy="1097280"/>
          </a:xfrm>
          <a:prstGeom prst="rect">
            <a:avLst/>
          </a:prstGeom>
        </p:spPr>
      </p:pic>
    </p:spTree>
    <p:extLst>
      <p:ext uri="{BB962C8B-B14F-4D97-AF65-F5344CB8AC3E}">
        <p14:creationId xmlns:p14="http://schemas.microsoft.com/office/powerpoint/2010/main" val="416850743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50" r:id="rId12"/>
    <p:sldLayoutId id="2147483661" r:id="rId13"/>
    <p:sldLayoutId id="2147483663" r:id="rId14"/>
    <p:sldLayoutId id="2147483653" r:id="rId15"/>
    <p:sldLayoutId id="2147483657" r:id="rId16"/>
    <p:sldLayoutId id="2147483662" r:id="rId17"/>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creativecommons.org/licenses/by/4.0/" TargetMode="External"/><Relationship Id="rId5" Type="http://schemas.openxmlformats.org/officeDocument/2006/relationships/hyperlink" Target="http://www.optimus.community/" TargetMode="External"/><Relationship Id="rId4" Type="http://schemas.openxmlformats.org/officeDocument/2006/relationships/hyperlink" Target="mailto:csundi@kth.se"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61.png"/><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png"/><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png"/><Relationship Id="rId5" Type="http://schemas.openxmlformats.org/officeDocument/2006/relationships/image" Target="../media/image32.e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3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6.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hyperlink" Target="https://www.worldenergy.org/wp-content/uploads/2017/03/WEResources_Hydropower_2016.pdf" TargetMode="External"/><Relationship Id="rId3" Type="http://schemas.openxmlformats.org/officeDocument/2006/relationships/hyperlink" Target="https://www.irena.org/documentdownloads/publications/re_technologies_cost_analysis-hydropower.pdf" TargetMode="External"/><Relationship Id="rId7" Type="http://schemas.openxmlformats.org/officeDocument/2006/relationships/hyperlink" Target="http://www.latimes.com/local/lanow/la-me-ln-dam-flood-season-reassessments-20170728-story.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hyperlink" Target="https://www.researchgate.net/publication/236590025_Greenhouse_Gas_Emissions_from_Hydropower_Reservoirs" TargetMode="External"/><Relationship Id="rId5" Type="http://schemas.openxmlformats.org/officeDocument/2006/relationships/hyperlink" Target="http://assets.survivalinternational.org/documents/1282/gibe-iii-dam-report-carr-arwg.pdf" TargetMode="External"/><Relationship Id="rId4" Type="http://schemas.openxmlformats.org/officeDocument/2006/relationships/hyperlink" Target="http://www.irena.org/DocumentDownloads/Publications/IRENA-ETSAP_Tech_Brief_E06_Hydropower.pdf" TargetMode="External"/><Relationship Id="rId9" Type="http://schemas.openxmlformats.org/officeDocument/2006/relationships/image" Target="../media/image2.png"/></Relationships>
</file>

<file path=ppt/slides/_rels/slide46.xml.rels><?xml version="1.0" encoding="UTF-8" standalone="yes"?>
<Relationships xmlns="http://schemas.openxmlformats.org/package/2006/relationships"><Relationship Id="rId2" Type="http://schemas.openxmlformats.org/officeDocument/2006/relationships/hyperlink" Target="http://www.osemosys.org/understanding-the-energy-system.html"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2" name="Title 1"/>
          <p:cNvSpPr>
            <a:spLocks noGrp="1"/>
          </p:cNvSpPr>
          <p:nvPr>
            <p:ph type="ctrTitle"/>
          </p:nvPr>
        </p:nvSpPr>
        <p:spPr/>
        <p:txBody>
          <a:bodyPr>
            <a:normAutofit/>
          </a:bodyPr>
          <a:lstStyle/>
          <a:p>
            <a:r>
              <a:rPr lang="en-GB" dirty="0" smtClean="0"/>
              <a:t>Hydropower</a:t>
            </a:r>
            <a:br>
              <a:rPr lang="en-GB" dirty="0" smtClean="0"/>
            </a:br>
            <a:r>
              <a:rPr lang="en-GB" sz="3300" dirty="0" smtClean="0"/>
              <a:t>Social, environmental &amp; economical concerns</a:t>
            </a:r>
            <a:endParaRPr lang="en-GB" sz="3300" dirty="0"/>
          </a:p>
        </p:txBody>
      </p:sp>
      <p:sp>
        <p:nvSpPr>
          <p:cNvPr id="7" name="Subtitle 3"/>
          <p:cNvSpPr>
            <a:spLocks noGrp="1"/>
          </p:cNvSpPr>
          <p:nvPr>
            <p:ph type="subTitle" idx="1"/>
          </p:nvPr>
        </p:nvSpPr>
        <p:spPr/>
        <p:txBody>
          <a:bodyPr>
            <a:normAutofit/>
          </a:bodyPr>
          <a:lstStyle/>
          <a:p>
            <a:r>
              <a:rPr lang="en-GB" dirty="0" smtClean="0"/>
              <a:t>Caroline Sundin</a:t>
            </a:r>
          </a:p>
          <a:p>
            <a:r>
              <a:rPr lang="en-GB" dirty="0" smtClean="0">
                <a:hlinkClick r:id="rId4"/>
              </a:rPr>
              <a:t>csundi@kth.se</a:t>
            </a:r>
            <a:r>
              <a:rPr lang="en-GB" dirty="0" smtClean="0"/>
              <a:t> </a:t>
            </a:r>
          </a:p>
        </p:txBody>
      </p:sp>
      <p:sp>
        <p:nvSpPr>
          <p:cNvPr id="5" name="Date Placeholder 4"/>
          <p:cNvSpPr>
            <a:spLocks noGrp="1"/>
          </p:cNvSpPr>
          <p:nvPr>
            <p:ph type="dt" sz="half" idx="10"/>
          </p:nvPr>
        </p:nvSpPr>
        <p:spPr/>
        <p:txBody>
          <a:bodyPr/>
          <a:lstStyle/>
          <a:p>
            <a:r>
              <a:rPr lang="sv-SE" dirty="0" smtClean="0"/>
              <a:t>2017-10-03</a:t>
            </a:r>
            <a:endParaRPr lang="en-GB" dirty="0"/>
          </a:p>
        </p:txBody>
      </p:sp>
      <p:sp>
        <p:nvSpPr>
          <p:cNvPr id="6" name="Footer Placeholder 5"/>
          <p:cNvSpPr>
            <a:spLocks noGrp="1"/>
          </p:cNvSpPr>
          <p:nvPr>
            <p:ph type="ftr" sz="quarter" idx="11"/>
          </p:nvPr>
        </p:nvSpPr>
        <p:spPr>
          <a:xfrm>
            <a:off x="3707991" y="6362393"/>
            <a:ext cx="4776018" cy="365125"/>
          </a:xfrm>
        </p:spPr>
        <p:txBody>
          <a:bodyPr/>
          <a:lstStyle/>
          <a:p>
            <a:r>
              <a:rPr lang="en-GB" dirty="0" smtClean="0"/>
              <a:t>Hydropower: </a:t>
            </a:r>
            <a:r>
              <a:rPr lang="en-CA" dirty="0"/>
              <a:t>social, environmental and economic concerns</a:t>
            </a:r>
            <a:r>
              <a:rPr lang="en-GB" dirty="0" smtClean="0"/>
              <a:t> </a:t>
            </a:r>
            <a:endParaRPr lang="en-GB" dirty="0"/>
          </a:p>
        </p:txBody>
      </p:sp>
      <p:sp>
        <p:nvSpPr>
          <p:cNvPr id="8" name="Slide Number Placeholder 7"/>
          <p:cNvSpPr>
            <a:spLocks noGrp="1"/>
          </p:cNvSpPr>
          <p:nvPr>
            <p:ph type="sldNum" sz="quarter" idx="12"/>
          </p:nvPr>
        </p:nvSpPr>
        <p:spPr/>
        <p:txBody>
          <a:bodyPr/>
          <a:lstStyle/>
          <a:p>
            <a:fld id="{A0B7FA9A-6BCF-4CFA-8685-B7A43319A6CD}" type="slidenum">
              <a:rPr lang="en-GB" smtClean="0"/>
              <a:pPr/>
              <a:t>1</a:t>
            </a:fld>
            <a:endParaRPr lang="en-GB" dirty="0"/>
          </a:p>
        </p:txBody>
      </p:sp>
      <p:sp>
        <p:nvSpPr>
          <p:cNvPr id="3" name="textruta 2"/>
          <p:cNvSpPr txBox="1"/>
          <p:nvPr/>
        </p:nvSpPr>
        <p:spPr>
          <a:xfrm>
            <a:off x="308344" y="6624084"/>
            <a:ext cx="914400" cy="914400"/>
          </a:xfrm>
          <a:prstGeom prst="rect">
            <a:avLst/>
          </a:prstGeom>
        </p:spPr>
        <p:txBody>
          <a:bodyPr vert="horz" wrap="none" lIns="91440" tIns="0" rIns="91440" bIns="0" rtlCol="0" anchor="t">
            <a:normAutofit/>
          </a:bodyPr>
          <a:lstStyle/>
          <a:p>
            <a:pPr marL="457200" indent="0"/>
            <a:endParaRPr lang="sv-SE" sz="3000" b="1" spc="-150" dirty="0" smtClean="0">
              <a:solidFill>
                <a:schemeClr val="bg2">
                  <a:lumMod val="50000"/>
                </a:schemeClr>
              </a:solidFill>
              <a:latin typeface="+mn-lt"/>
            </a:endParaRPr>
          </a:p>
        </p:txBody>
      </p:sp>
      <p:sp>
        <p:nvSpPr>
          <p:cNvPr id="11" name="Subtitle 3"/>
          <p:cNvSpPr txBox="1">
            <a:spLocks/>
          </p:cNvSpPr>
          <p:nvPr/>
        </p:nvSpPr>
        <p:spPr>
          <a:xfrm>
            <a:off x="838200" y="5696322"/>
            <a:ext cx="9144000" cy="41753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spc="-15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spc="-15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spc="-15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spc="-15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spc="-15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2000" spc="0" dirty="0" smtClean="0">
                <a:latin typeface="+mj-lt"/>
              </a:rPr>
              <a:t>Introductory lecture – Energy commodities and technologies</a:t>
            </a:r>
          </a:p>
        </p:txBody>
      </p:sp>
      <p:sp>
        <p:nvSpPr>
          <p:cNvPr id="12" name="TextBox 11"/>
          <p:cNvSpPr txBox="1"/>
          <p:nvPr/>
        </p:nvSpPr>
        <p:spPr>
          <a:xfrm>
            <a:off x="838199" y="6085489"/>
            <a:ext cx="10515601" cy="163293"/>
          </a:xfrm>
          <a:prstGeom prst="rect">
            <a:avLst/>
          </a:prstGeom>
        </p:spPr>
        <p:txBody>
          <a:bodyPr vert="horz" wrap="square" lIns="91440" tIns="0" rIns="91440" bIns="0" rtlCol="0" anchor="t">
            <a:noAutofit/>
          </a:bodyPr>
          <a:lstStyle/>
          <a:p>
            <a:pPr fontAlgn="ctr"/>
            <a:r>
              <a:rPr lang="en-US" sz="1000" dirty="0">
                <a:latin typeface="+mj-lt"/>
              </a:rPr>
              <a:t>This work by </a:t>
            </a:r>
            <a:r>
              <a:rPr lang="en-US" sz="1000" dirty="0" err="1">
                <a:latin typeface="+mj-lt"/>
                <a:hlinkClick r:id="rId5"/>
              </a:rPr>
              <a:t>OpTIMUS.community</a:t>
            </a:r>
            <a:r>
              <a:rPr lang="en-US" sz="1000" dirty="0">
                <a:latin typeface="+mj-lt"/>
              </a:rPr>
              <a:t> is licensed </a:t>
            </a:r>
            <a:r>
              <a:rPr lang="en-US" sz="1000" dirty="0" smtClean="0">
                <a:latin typeface="+mj-lt"/>
              </a:rPr>
              <a:t>under the </a:t>
            </a:r>
            <a:r>
              <a:rPr lang="en-US" sz="1000" dirty="0">
                <a:latin typeface="+mj-lt"/>
              </a:rPr>
              <a:t>Creative Commons Attribution 4.0 International License. To view a copy of this license, visit </a:t>
            </a:r>
            <a:r>
              <a:rPr lang="en-US" sz="1000" dirty="0">
                <a:latin typeface="+mj-lt"/>
                <a:hlinkClick r:id="rId6"/>
              </a:rPr>
              <a:t>http://creativecommons.org/licenses/by/4.0</a:t>
            </a:r>
            <a:r>
              <a:rPr lang="en-US" sz="1000" dirty="0" smtClean="0">
                <a:latin typeface="+mj-lt"/>
                <a:hlinkClick r:id="rId6"/>
              </a:rPr>
              <a:t>/</a:t>
            </a:r>
            <a:r>
              <a:rPr lang="en-US" sz="1000" dirty="0" smtClean="0">
                <a:latin typeface="+mj-lt"/>
              </a:rPr>
              <a:t>.</a:t>
            </a:r>
            <a:endParaRPr lang="sv-SE" sz="1000" b="1" spc="-150" dirty="0" smtClean="0">
              <a:solidFill>
                <a:schemeClr val="bg2">
                  <a:lumMod val="50000"/>
                </a:schemeClr>
              </a:solidFill>
              <a:latin typeface="+mj-lt"/>
            </a:endParaRPr>
          </a:p>
        </p:txBody>
      </p:sp>
      <p:pic>
        <p:nvPicPr>
          <p:cNvPr id="13" name="Picture 12">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916491" y="6095649"/>
            <a:ext cx="437309" cy="153004"/>
          </a:xfrm>
          <a:prstGeom prst="rect">
            <a:avLst/>
          </a:prstGeom>
        </p:spPr>
      </p:pic>
    </p:spTree>
    <p:extLst>
      <p:ext uri="{BB962C8B-B14F-4D97-AF65-F5344CB8AC3E}">
        <p14:creationId xmlns:p14="http://schemas.microsoft.com/office/powerpoint/2010/main" val="1631416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5276" y="365125"/>
            <a:ext cx="9318523" cy="1325563"/>
          </a:xfrm>
        </p:spPr>
        <p:txBody>
          <a:bodyPr/>
          <a:lstStyle/>
          <a:p>
            <a:r>
              <a:rPr lang="en-GB" dirty="0" smtClean="0"/>
              <a:t>Global capacity</a:t>
            </a:r>
            <a:endParaRPr lang="en-GB" dirty="0"/>
          </a:p>
        </p:txBody>
      </p:sp>
      <p:sp>
        <p:nvSpPr>
          <p:cNvPr id="3" name="Content Placeholder 2"/>
          <p:cNvSpPr>
            <a:spLocks noGrp="1"/>
          </p:cNvSpPr>
          <p:nvPr>
            <p:ph idx="1"/>
          </p:nvPr>
        </p:nvSpPr>
        <p:spPr/>
        <p:txBody>
          <a:bodyPr/>
          <a:lstStyle/>
          <a:p>
            <a:pPr marL="0" indent="0" algn="ctr">
              <a:buNone/>
            </a:pPr>
            <a:r>
              <a:rPr lang="sv-SE" dirty="0" err="1" smtClean="0"/>
              <a:t>Capacity</a:t>
            </a:r>
            <a:r>
              <a:rPr lang="sv-SE" dirty="0" smtClean="0"/>
              <a:t> </a:t>
            </a:r>
            <a:r>
              <a:rPr lang="sv-SE" dirty="0" err="1" smtClean="0"/>
              <a:t>added</a:t>
            </a:r>
            <a:r>
              <a:rPr lang="sv-SE" dirty="0" smtClean="0"/>
              <a:t> in 2015</a:t>
            </a:r>
            <a:endParaRPr lang="en-GB"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10</a:t>
            </a:fld>
            <a:endParaRPr lang="en-GB" dirty="0"/>
          </a:p>
        </p:txBody>
      </p:sp>
      <p:pic>
        <p:nvPicPr>
          <p:cNvPr id="7" name="Picture 6"/>
          <p:cNvPicPr>
            <a:picLocks noChangeAspect="1"/>
          </p:cNvPicPr>
          <p:nvPr/>
        </p:nvPicPr>
        <p:blipFill>
          <a:blip r:embed="rId3"/>
          <a:stretch>
            <a:fillRect/>
          </a:stretch>
        </p:blipFill>
        <p:spPr>
          <a:xfrm>
            <a:off x="740897" y="2342792"/>
            <a:ext cx="10496449" cy="3699234"/>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9" name="TextBox 8"/>
          <p:cNvSpPr txBox="1"/>
          <p:nvPr/>
        </p:nvSpPr>
        <p:spPr>
          <a:xfrm>
            <a:off x="10201115" y="6053852"/>
            <a:ext cx="1371451" cy="246221"/>
          </a:xfrm>
          <a:prstGeom prst="rect">
            <a:avLst/>
          </a:prstGeom>
          <a:noFill/>
        </p:spPr>
        <p:txBody>
          <a:bodyPr wrap="square" rtlCol="0">
            <a:spAutoFit/>
          </a:bodyPr>
          <a:lstStyle/>
          <a:p>
            <a:r>
              <a:rPr lang="en-GB" sz="1000" dirty="0" smtClean="0"/>
              <a:t>Source: IHA, 2016</a:t>
            </a:r>
            <a:endParaRPr lang="en-GB" sz="1000" dirty="0"/>
          </a:p>
        </p:txBody>
      </p:sp>
    </p:spTree>
    <p:extLst>
      <p:ext uri="{BB962C8B-B14F-4D97-AF65-F5344CB8AC3E}">
        <p14:creationId xmlns:p14="http://schemas.microsoft.com/office/powerpoint/2010/main" val="28284653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6116" y="365125"/>
            <a:ext cx="7039897" cy="1325563"/>
          </a:xfrm>
        </p:spPr>
        <p:txBody>
          <a:bodyPr/>
          <a:lstStyle/>
          <a:p>
            <a:r>
              <a:rPr lang="en-GB" dirty="0"/>
              <a:t>Global </a:t>
            </a:r>
            <a:r>
              <a:rPr lang="en-GB" dirty="0" smtClean="0"/>
              <a:t>potential, generation &amp; capacity</a:t>
            </a:r>
            <a:endParaRPr lang="en-GB" dirty="0"/>
          </a:p>
        </p:txBody>
      </p:sp>
      <p:sp>
        <p:nvSpPr>
          <p:cNvPr id="3" name="Content Placeholder 2"/>
          <p:cNvSpPr>
            <a:spLocks noGrp="1"/>
          </p:cNvSpPr>
          <p:nvPr>
            <p:ph idx="1"/>
          </p:nvPr>
        </p:nvSpPr>
        <p:spPr>
          <a:xfrm>
            <a:off x="838199" y="1825625"/>
            <a:ext cx="3413739" cy="4351338"/>
          </a:xfrm>
        </p:spPr>
        <p:txBody>
          <a:bodyPr>
            <a:normAutofit fontScale="85000" lnSpcReduction="20000"/>
          </a:bodyPr>
          <a:lstStyle/>
          <a:p>
            <a:r>
              <a:rPr lang="en-GB" dirty="0" smtClean="0"/>
              <a:t>Technical potential, generation and installed capacity in 2015</a:t>
            </a:r>
          </a:p>
          <a:p>
            <a:endParaRPr lang="en-GB" dirty="0"/>
          </a:p>
          <a:p>
            <a:r>
              <a:rPr lang="en-GB" dirty="0" smtClean="0"/>
              <a:t>During 2015: </a:t>
            </a:r>
            <a:br>
              <a:rPr lang="en-GB" dirty="0" smtClean="0"/>
            </a:br>
            <a:r>
              <a:rPr lang="en-GB" dirty="0" smtClean="0"/>
              <a:t>- 33.7 GW new installed capacity </a:t>
            </a:r>
            <a:r>
              <a:rPr lang="en-GB" dirty="0"/>
              <a:t/>
            </a:r>
            <a:br>
              <a:rPr lang="en-GB" dirty="0"/>
            </a:br>
            <a:r>
              <a:rPr lang="en-GB" dirty="0" smtClean="0"/>
              <a:t>- 2.5 GW pumped storage (2016: 5 GW)</a:t>
            </a:r>
            <a:br>
              <a:rPr lang="en-GB" dirty="0" smtClean="0"/>
            </a:br>
            <a:r>
              <a:rPr lang="en-GB" dirty="0" smtClean="0"/>
              <a:t>- 1,212 GW global capacity</a:t>
            </a:r>
            <a:br>
              <a:rPr lang="en-GB" dirty="0" smtClean="0"/>
            </a:br>
            <a:r>
              <a:rPr lang="en-GB" dirty="0" smtClean="0"/>
              <a:t>- 3,975 </a:t>
            </a:r>
            <a:r>
              <a:rPr lang="en-GB" dirty="0" err="1" smtClean="0"/>
              <a:t>TWh</a:t>
            </a:r>
            <a:r>
              <a:rPr lang="en-GB" dirty="0" smtClean="0"/>
              <a:t> generation</a:t>
            </a:r>
            <a:br>
              <a:rPr lang="en-GB" dirty="0" smtClean="0"/>
            </a:br>
            <a:endParaRPr lang="en-GB" dirty="0" smtClean="0"/>
          </a:p>
          <a:p>
            <a:r>
              <a:rPr lang="en-GB" dirty="0" smtClean="0"/>
              <a:t>China largest contributor </a:t>
            </a:r>
            <a:endParaRPr lang="en-GB"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11</a:t>
            </a:fld>
            <a:endParaRPr lang="en-GB" dirty="0"/>
          </a:p>
        </p:txBody>
      </p:sp>
      <p:pic>
        <p:nvPicPr>
          <p:cNvPr id="7" name="Picture 6"/>
          <p:cNvPicPr>
            <a:picLocks noChangeAspect="1"/>
          </p:cNvPicPr>
          <p:nvPr/>
        </p:nvPicPr>
        <p:blipFill>
          <a:blip r:embed="rId3"/>
          <a:stretch>
            <a:fillRect/>
          </a:stretch>
        </p:blipFill>
        <p:spPr>
          <a:xfrm>
            <a:off x="4251939" y="1690688"/>
            <a:ext cx="7831905" cy="4374991"/>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9" name="TextBox 8"/>
          <p:cNvSpPr txBox="1"/>
          <p:nvPr/>
        </p:nvSpPr>
        <p:spPr>
          <a:xfrm>
            <a:off x="10820549" y="6065679"/>
            <a:ext cx="1371451" cy="246221"/>
          </a:xfrm>
          <a:prstGeom prst="rect">
            <a:avLst/>
          </a:prstGeom>
          <a:noFill/>
        </p:spPr>
        <p:txBody>
          <a:bodyPr wrap="square" rtlCol="0">
            <a:spAutoFit/>
          </a:bodyPr>
          <a:lstStyle/>
          <a:p>
            <a:r>
              <a:rPr lang="en-GB" sz="1000" dirty="0" smtClean="0"/>
              <a:t>Source: IHA, 2016</a:t>
            </a:r>
            <a:endParaRPr lang="en-GB" sz="1000" dirty="0"/>
          </a:p>
        </p:txBody>
      </p:sp>
    </p:spTree>
    <p:extLst>
      <p:ext uri="{BB962C8B-B14F-4D97-AF65-F5344CB8AC3E}">
        <p14:creationId xmlns:p14="http://schemas.microsoft.com/office/powerpoint/2010/main" val="307760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Technologies </a:t>
            </a:r>
            <a:r>
              <a:rPr lang="en-US" i="1" dirty="0"/>
              <a:t>in the </a:t>
            </a:r>
            <a:r>
              <a:rPr lang="en-US" i="1" dirty="0" smtClean="0"/>
              <a:t>hydropower </a:t>
            </a:r>
            <a:r>
              <a:rPr lang="en-US" i="1" dirty="0"/>
              <a:t>chain</a:t>
            </a:r>
            <a:endParaRPr lang="sv-SE" i="1" dirty="0"/>
          </a:p>
        </p:txBody>
      </p:sp>
      <p:sp>
        <p:nvSpPr>
          <p:cNvPr id="3" name="Subtitle 2"/>
          <p:cNvSpPr>
            <a:spLocks noGrp="1"/>
          </p:cNvSpPr>
          <p:nvPr>
            <p:ph type="subTitle" idx="1"/>
          </p:nvPr>
        </p:nvSpPr>
        <p:spPr>
          <a:xfrm>
            <a:off x="1524000" y="3602038"/>
            <a:ext cx="9144000" cy="2564846"/>
          </a:xfrm>
        </p:spPr>
        <p:txBody>
          <a:bodyPr>
            <a:normAutofit fontScale="47500" lnSpcReduction="20000"/>
          </a:bodyPr>
          <a:lstStyle/>
          <a:p>
            <a:pPr marL="342900" indent="-342900" algn="l" fontAlgn="base">
              <a:buFont typeface="Arial" panose="020B0604020202020204" pitchFamily="34" charset="0"/>
              <a:buChar char="•"/>
            </a:pPr>
            <a:r>
              <a:rPr lang="en-US" dirty="0" smtClean="0"/>
              <a:t>Introduction</a:t>
            </a:r>
          </a:p>
          <a:p>
            <a:pPr marL="342900" indent="-342900" algn="l" fontAlgn="base">
              <a:buFont typeface="Arial" panose="020B0604020202020204" pitchFamily="34" charset="0"/>
              <a:buChar char="•"/>
            </a:pPr>
            <a:r>
              <a:rPr lang="en-US" dirty="0" smtClean="0"/>
              <a:t>Governing equations</a:t>
            </a:r>
          </a:p>
          <a:p>
            <a:pPr marL="342900" indent="-342900" algn="l" fontAlgn="base">
              <a:buFont typeface="Arial" panose="020B0604020202020204" pitchFamily="34" charset="0"/>
              <a:buChar char="•"/>
            </a:pPr>
            <a:r>
              <a:rPr lang="en-US" dirty="0" smtClean="0"/>
              <a:t>Technology </a:t>
            </a:r>
            <a:r>
              <a:rPr lang="en-US" dirty="0"/>
              <a:t>overview</a:t>
            </a:r>
          </a:p>
          <a:p>
            <a:pPr marL="342900" indent="-342900" algn="l" fontAlgn="base">
              <a:buFont typeface="Arial" panose="020B0604020202020204" pitchFamily="34" charset="0"/>
              <a:buChar char="•"/>
            </a:pPr>
            <a:r>
              <a:rPr lang="en-US" dirty="0" smtClean="0"/>
              <a:t>Choice of turbines</a:t>
            </a:r>
          </a:p>
          <a:p>
            <a:pPr marL="342900" indent="-342900" algn="l" fontAlgn="base">
              <a:buFont typeface="Arial" panose="020B0604020202020204" pitchFamily="34" charset="0"/>
              <a:buChar char="•"/>
            </a:pPr>
            <a:r>
              <a:rPr lang="en-US" dirty="0" smtClean="0"/>
              <a:t>Reservoir operation</a:t>
            </a:r>
          </a:p>
          <a:p>
            <a:pPr marL="342900" indent="-342900" algn="l" fontAlgn="base">
              <a:buFont typeface="Arial" panose="020B0604020202020204" pitchFamily="34" charset="0"/>
              <a:buChar char="•"/>
            </a:pPr>
            <a:r>
              <a:rPr lang="en-US" dirty="0" smtClean="0"/>
              <a:t>Hydro specific technical parameters</a:t>
            </a:r>
          </a:p>
          <a:p>
            <a:pPr marL="342900" indent="-342900" algn="l" fontAlgn="base">
              <a:buFont typeface="Arial" panose="020B0604020202020204" pitchFamily="34" charset="0"/>
              <a:buChar char="•"/>
            </a:pPr>
            <a:r>
              <a:rPr lang="en-US" dirty="0" smtClean="0"/>
              <a:t>Economic </a:t>
            </a:r>
            <a:r>
              <a:rPr lang="en-US" dirty="0"/>
              <a:t>concerns</a:t>
            </a:r>
            <a:endParaRPr lang="en-US" dirty="0" smtClean="0"/>
          </a:p>
          <a:p>
            <a:pPr marL="342900" indent="-342900" algn="l" fontAlgn="base">
              <a:buFont typeface="Arial" panose="020B0604020202020204" pitchFamily="34" charset="0"/>
              <a:buChar char="•"/>
            </a:pPr>
            <a:r>
              <a:rPr lang="en-US" dirty="0" smtClean="0"/>
              <a:t>Environmental </a:t>
            </a:r>
            <a:r>
              <a:rPr lang="en-US" dirty="0"/>
              <a:t>concerns</a:t>
            </a:r>
            <a:endParaRPr lang="en-US" dirty="0" smtClean="0"/>
          </a:p>
          <a:p>
            <a:pPr marL="342900" indent="-342900" algn="l" fontAlgn="base">
              <a:buFont typeface="Arial" panose="020B0604020202020204" pitchFamily="34" charset="0"/>
              <a:buChar char="•"/>
            </a:pPr>
            <a:r>
              <a:rPr lang="en-US" dirty="0" smtClean="0"/>
              <a:t>Social concerns</a:t>
            </a:r>
          </a:p>
          <a:p>
            <a:pPr marL="342900" indent="-342900" algn="l" fontAlgn="base">
              <a:buFont typeface="Arial" panose="020B0604020202020204" pitchFamily="34" charset="0"/>
              <a:buChar char="•"/>
            </a:pPr>
            <a:r>
              <a:rPr lang="en-US" dirty="0" smtClean="0"/>
              <a:t>Climate Resilience</a:t>
            </a:r>
            <a:endParaRPr lang="en-US"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a:xfrm>
            <a:off x="4038600" y="6356350"/>
            <a:ext cx="4680098" cy="365125"/>
          </a:xfrm>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12</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87127066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66452" y="365125"/>
            <a:ext cx="9387348" cy="1325563"/>
          </a:xfrm>
        </p:spPr>
        <p:txBody>
          <a:bodyPr/>
          <a:lstStyle/>
          <a:p>
            <a:r>
              <a:rPr lang="en-US" dirty="0" smtClean="0"/>
              <a:t>Introduction</a:t>
            </a:r>
            <a:endParaRPr lang="sv-SE" dirty="0"/>
          </a:p>
        </p:txBody>
      </p:sp>
      <p:sp>
        <p:nvSpPr>
          <p:cNvPr id="2" name="Content Placeholder 1"/>
          <p:cNvSpPr>
            <a:spLocks noGrp="1"/>
          </p:cNvSpPr>
          <p:nvPr>
            <p:ph idx="1"/>
          </p:nvPr>
        </p:nvSpPr>
        <p:spPr>
          <a:xfrm>
            <a:off x="7068892" y="1974735"/>
            <a:ext cx="4697361" cy="3423175"/>
          </a:xfrm>
        </p:spPr>
        <p:txBody>
          <a:bodyPr>
            <a:normAutofit/>
          </a:bodyPr>
          <a:lstStyle/>
          <a:p>
            <a:endParaRPr lang="en-CA" dirty="0">
              <a:solidFill>
                <a:srgbClr val="FF0000"/>
              </a:solidFill>
            </a:endParaRPr>
          </a:p>
          <a:p>
            <a:pPr marL="457200" indent="-457200">
              <a:buFont typeface="Arial" panose="020B0604020202020204" pitchFamily="34" charset="0"/>
              <a:buChar char="•"/>
            </a:pPr>
            <a:r>
              <a:rPr lang="en-CA" dirty="0" smtClean="0"/>
              <a:t>A </a:t>
            </a:r>
            <a:r>
              <a:rPr lang="en-CA" dirty="0"/>
              <a:t>big advantage of hydroelectric power is the ability to quickly and readily vary the amount of power generated, depending on the load presented at that moment</a:t>
            </a:r>
            <a:r>
              <a:rPr lang="en-CA" dirty="0" smtClean="0"/>
              <a:t>.</a:t>
            </a:r>
            <a:endParaRPr lang="en-CA" dirty="0"/>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endParaRPr lang="en-CA" dirty="0">
              <a:solidFill>
                <a:srgbClr val="FF0000"/>
              </a:solidFill>
            </a:endParaRPr>
          </a:p>
          <a:p>
            <a:pPr marL="457200" indent="-457200">
              <a:buFont typeface="Wingdings" panose="05000000000000000000" pitchFamily="2" charset="2"/>
              <a:buChar char="Ø"/>
            </a:pPr>
            <a:endParaRPr lang="en-CA" dirty="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13</a:t>
            </a:fld>
            <a:endParaRPr lang="en-GB"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697" y="1928421"/>
            <a:ext cx="6201195" cy="3567811"/>
          </a:xfrm>
          <a:prstGeom prst="rect">
            <a:avLst/>
          </a:prstGeom>
        </p:spPr>
      </p:pic>
      <p:sp>
        <p:nvSpPr>
          <p:cNvPr id="9" name="TextBox 8"/>
          <p:cNvSpPr txBox="1"/>
          <p:nvPr/>
        </p:nvSpPr>
        <p:spPr>
          <a:xfrm>
            <a:off x="1210737" y="5496232"/>
            <a:ext cx="1791929" cy="255639"/>
          </a:xfrm>
          <a:prstGeom prst="rect">
            <a:avLst/>
          </a:prstGeom>
        </p:spPr>
        <p:txBody>
          <a:bodyPr vert="horz" wrap="square" lIns="91440" tIns="0" rIns="91440" bIns="0" rtlCol="0" anchor="t">
            <a:normAutofit/>
          </a:bodyPr>
          <a:lstStyle/>
          <a:p>
            <a:pPr marL="457200" indent="0"/>
            <a:r>
              <a:rPr lang="en-GB" sz="1500" spc="-150" dirty="0" smtClean="0">
                <a:latin typeface="+mn-lt"/>
              </a:rPr>
              <a:t>Source: Irena, 2012</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86081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15612" y="365125"/>
            <a:ext cx="9338187" cy="1325563"/>
          </a:xfrm>
        </p:spPr>
        <p:txBody>
          <a:bodyPr/>
          <a:lstStyle/>
          <a:p>
            <a:r>
              <a:rPr lang="en-GB" dirty="0" smtClean="0"/>
              <a:t>Governing equations</a:t>
            </a:r>
            <a:endParaRPr lang="en-GB" dirty="0"/>
          </a:p>
        </p:txBody>
      </p:sp>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960986" y="1394286"/>
                <a:ext cx="3025655" cy="3472335"/>
              </a:xfrm>
            </p:spPr>
            <p:txBody>
              <a:bodyPr>
                <a:normAutofit fontScale="47500" lnSpcReduction="20000"/>
              </a:bodyPr>
              <a:lstStyle/>
              <a:p>
                <a:r>
                  <a:rPr lang="en-GB" i="1" dirty="0" smtClean="0"/>
                  <a:t>H = Hydraulic head [m]</a:t>
                </a:r>
              </a:p>
              <a:p>
                <a14:m>
                  <m:oMath xmlns:m="http://schemas.openxmlformats.org/officeDocument/2006/math">
                    <m:r>
                      <a:rPr lang="en-GB" i="1">
                        <a:latin typeface="Cambria Math" panose="02040503050406030204" pitchFamily="18" charset="0"/>
                      </a:rPr>
                      <m:t>𝜌</m:t>
                    </m:r>
                    <m:r>
                      <a:rPr lang="en-GB" i="1">
                        <a:latin typeface="Cambria Math" panose="02040503050406030204" pitchFamily="18" charset="0"/>
                      </a:rPr>
                      <m:t> </m:t>
                    </m:r>
                  </m:oMath>
                </a14:m>
                <a:r>
                  <a:rPr lang="en-GB" i="1" dirty="0" smtClean="0"/>
                  <a:t>= Density of water [kg/m</a:t>
                </a:r>
                <a:r>
                  <a:rPr lang="en-ZA" baseline="30000" dirty="0"/>
                  <a:t>3</a:t>
                </a:r>
                <a:r>
                  <a:rPr lang="en-GB" i="1" dirty="0" smtClean="0"/>
                  <a:t>]</a:t>
                </a:r>
              </a:p>
              <a:p>
                <a:r>
                  <a:rPr lang="en-GB" i="1" dirty="0" smtClean="0"/>
                  <a:t>V = Volume [m</a:t>
                </a:r>
                <a:r>
                  <a:rPr lang="en-ZA" baseline="30000" dirty="0"/>
                  <a:t>3</a:t>
                </a:r>
                <a:r>
                  <a:rPr lang="en-GB" i="1" dirty="0"/>
                  <a:t>]</a:t>
                </a:r>
                <a:endParaRPr lang="en-GB" i="1" dirty="0" smtClean="0"/>
              </a:p>
              <a:p>
                <a14:m>
                  <m:oMath xmlns:m="http://schemas.openxmlformats.org/officeDocument/2006/math">
                    <m:sSub>
                      <m:sSubPr>
                        <m:ctrlPr>
                          <a:rPr lang="en-GB" i="1">
                            <a:latin typeface="Cambria Math" panose="02040503050406030204" pitchFamily="18" charset="0"/>
                          </a:rPr>
                        </m:ctrlPr>
                      </m:sSubPr>
                      <m:e>
                        <m:r>
                          <a:rPr lang="en-ZA" i="1">
                            <a:latin typeface="Cambria Math" charset="0"/>
                          </a:rPr>
                          <m:t>𝑛</m:t>
                        </m:r>
                      </m:e>
                      <m:sub>
                        <m:r>
                          <a:rPr lang="en-ZA" i="1">
                            <a:latin typeface="Cambria Math" charset="0"/>
                          </a:rPr>
                          <m:t>𝑡</m:t>
                        </m:r>
                      </m:sub>
                    </m:sSub>
                  </m:oMath>
                </a14:m>
                <a:r>
                  <a:rPr lang="en-ZA" dirty="0"/>
                  <a:t> </a:t>
                </a:r>
                <a:r>
                  <a:rPr lang="en-GB" i="1" dirty="0" smtClean="0"/>
                  <a:t>= Turbine efficiency [-]</a:t>
                </a:r>
              </a:p>
              <a:p>
                <a:r>
                  <a:rPr lang="en-GB" dirty="0" smtClean="0"/>
                  <a:t> </a:t>
                </a:r>
                <a14:m>
                  <m:oMath xmlns:m="http://schemas.openxmlformats.org/officeDocument/2006/math">
                    <m:sSub>
                      <m:sSubPr>
                        <m:ctrlPr>
                          <a:rPr lang="en-GB" i="1">
                            <a:latin typeface="Cambria Math" panose="02040503050406030204" pitchFamily="18" charset="0"/>
                          </a:rPr>
                        </m:ctrlPr>
                      </m:sSubPr>
                      <m:e>
                        <m:r>
                          <a:rPr lang="en-ZA" i="1">
                            <a:latin typeface="Cambria Math" charset="0"/>
                          </a:rPr>
                          <m:t>𝑛</m:t>
                        </m:r>
                      </m:e>
                      <m:sub>
                        <m:r>
                          <a:rPr lang="en-ZA" i="1">
                            <a:latin typeface="Cambria Math" charset="0"/>
                          </a:rPr>
                          <m:t>𝑔</m:t>
                        </m:r>
                      </m:sub>
                    </m:sSub>
                  </m:oMath>
                </a14:m>
                <a:r>
                  <a:rPr lang="en-ZA" dirty="0"/>
                  <a:t> </a:t>
                </a:r>
                <a:r>
                  <a:rPr lang="en-GB" i="1" dirty="0" smtClean="0"/>
                  <a:t> = Generator efficiency [-]</a:t>
                </a:r>
              </a:p>
              <a:p>
                <a:r>
                  <a:rPr lang="en-GB" i="1" dirty="0"/>
                  <a:t>c</a:t>
                </a:r>
                <a:r>
                  <a:rPr lang="en-GB" i="1" dirty="0" smtClean="0"/>
                  <a:t>= Environmental flow deduction factor [-]</a:t>
                </a:r>
              </a:p>
              <a:p>
                <a:r>
                  <a:rPr lang="en-GB" i="1" dirty="0" smtClean="0"/>
                  <a:t>Q = Flow [</a:t>
                </a:r>
                <a:r>
                  <a:rPr lang="en-GB" i="1" dirty="0"/>
                  <a:t>m</a:t>
                </a:r>
                <a:r>
                  <a:rPr lang="en-ZA" baseline="30000" dirty="0" smtClean="0"/>
                  <a:t>3</a:t>
                </a:r>
                <a:r>
                  <a:rPr lang="en-GB" i="1" dirty="0" smtClean="0"/>
                  <a:t>/s]</a:t>
                </a:r>
              </a:p>
              <a:p>
                <a:r>
                  <a:rPr lang="en-GB" i="1" dirty="0" smtClean="0"/>
                  <a:t>S =  Storage [m</a:t>
                </a:r>
                <a:r>
                  <a:rPr lang="en-ZA" baseline="30000" dirty="0" smtClean="0"/>
                  <a:t>3</a:t>
                </a:r>
                <a:r>
                  <a:rPr lang="en-GB" i="1" dirty="0" smtClean="0"/>
                  <a:t>]</a:t>
                </a:r>
              </a:p>
              <a:p>
                <a:r>
                  <a:rPr lang="en-GB" i="1" dirty="0" smtClean="0"/>
                  <a:t>E= Evaporation </a:t>
                </a:r>
                <a:r>
                  <a:rPr lang="en-GB" i="1" dirty="0"/>
                  <a:t> [m</a:t>
                </a:r>
                <a:r>
                  <a:rPr lang="en-ZA" baseline="30000" dirty="0"/>
                  <a:t>3</a:t>
                </a:r>
                <a:r>
                  <a:rPr lang="en-GB" i="1" dirty="0" smtClean="0"/>
                  <a:t>]</a:t>
                </a:r>
              </a:p>
              <a:p>
                <a:r>
                  <a:rPr lang="en-GB" i="1" dirty="0" smtClean="0"/>
                  <a:t>P= Precipitation </a:t>
                </a:r>
                <a:r>
                  <a:rPr lang="en-GB" i="1" dirty="0"/>
                  <a:t> [m</a:t>
                </a:r>
                <a:r>
                  <a:rPr lang="en-ZA" baseline="30000" dirty="0"/>
                  <a:t>3</a:t>
                </a:r>
                <a:r>
                  <a:rPr lang="en-GB" i="1" dirty="0" smtClean="0"/>
                  <a:t>]</a:t>
                </a:r>
              </a:p>
              <a:p>
                <a:r>
                  <a:rPr lang="en-GB" i="1" dirty="0" smtClean="0"/>
                  <a:t>PE= Percolation </a:t>
                </a:r>
                <a:r>
                  <a:rPr lang="en-GB" i="1" dirty="0"/>
                  <a:t>[m</a:t>
                </a:r>
                <a:r>
                  <a:rPr lang="en-ZA" baseline="30000" dirty="0"/>
                  <a:t>3</a:t>
                </a:r>
                <a:r>
                  <a:rPr lang="en-GB" i="1" dirty="0" smtClean="0"/>
                  <a:t>]</a:t>
                </a:r>
              </a:p>
              <a:p>
                <a:r>
                  <a:rPr lang="en-GB" i="1" dirty="0" smtClean="0"/>
                  <a:t>t= time</a:t>
                </a:r>
                <a:endParaRPr lang="en-GB" dirty="0" smtClean="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960986" y="1394286"/>
                <a:ext cx="3025655" cy="3472335"/>
              </a:xfrm>
              <a:blipFill>
                <a:blip r:embed="rId3"/>
                <a:stretch>
                  <a:fillRect l="-202" t="-1582"/>
                </a:stretch>
              </a:blipFill>
            </p:spPr>
            <p:txBody>
              <a:bodyPr/>
              <a:lstStyle/>
              <a:p>
                <a:r>
                  <a:rPr lang="en-GB">
                    <a:noFill/>
                  </a:rPr>
                  <a:t> </a:t>
                </a:r>
              </a:p>
            </p:txBody>
          </p:sp>
        </mc:Fallback>
      </mc:AlternateContent>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14</a:t>
            </a:fld>
            <a:endParaRPr lang="en-GB" dirty="0"/>
          </a:p>
        </p:txBody>
      </p:sp>
      <mc:AlternateContent xmlns:mc="http://schemas.openxmlformats.org/markup-compatibility/2006" xmlns:a14="http://schemas.microsoft.com/office/drawing/2010/main">
        <mc:Choice Requires="a14">
          <p:sp>
            <p:nvSpPr>
              <p:cNvPr id="7" name="Rectangle 6"/>
              <p:cNvSpPr/>
              <p:nvPr/>
            </p:nvSpPr>
            <p:spPr>
              <a:xfrm>
                <a:off x="1024061" y="5377604"/>
                <a:ext cx="10203427" cy="369332"/>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GB" i="1" smtClean="0">
                        <a:latin typeface="Cambria Math" panose="02040503050406030204" pitchFamily="18" charset="0"/>
                      </a:rPr>
                      <m:t>𝑃𝑜𝑡𝑒𝑛𝑡𝑖𝑎𝑙</m:t>
                    </m:r>
                    <m:r>
                      <a:rPr lang="en-GB" i="0">
                        <a:latin typeface="Cambria Math" panose="02040503050406030204" pitchFamily="18" charset="0"/>
                      </a:rPr>
                      <m:t> </m:t>
                    </m:r>
                    <m:r>
                      <a:rPr lang="en-GB" i="1">
                        <a:latin typeface="Cambria Math" panose="02040503050406030204" pitchFamily="18" charset="0"/>
                      </a:rPr>
                      <m:t>𝑒𝑛𝑒𝑟𝑔𝑦</m:t>
                    </m:r>
                    <m:r>
                      <a:rPr lang="en-GB" i="0">
                        <a:latin typeface="Cambria Math" panose="02040503050406030204" pitchFamily="18" charset="0"/>
                      </a:rPr>
                      <m:t> </m:t>
                    </m:r>
                    <m:r>
                      <a:rPr lang="en-GB" i="1">
                        <a:latin typeface="Cambria Math" panose="02040503050406030204" pitchFamily="18" charset="0"/>
                      </a:rPr>
                      <m:t>𝑟𝑒𝑠𝑒𝑟𝑣𝑜𝑖𝑟</m:t>
                    </m:r>
                    <m:r>
                      <a:rPr lang="en-GB" i="0">
                        <a:latin typeface="Cambria Math" panose="02040503050406030204" pitchFamily="18" charset="0"/>
                      </a:rPr>
                      <m:t>=</m:t>
                    </m:r>
                    <m:r>
                      <a:rPr lang="en-GB" i="1">
                        <a:latin typeface="Cambria Math" panose="02040503050406030204" pitchFamily="18" charset="0"/>
                      </a:rPr>
                      <m:t>𝐸</m:t>
                    </m:r>
                    <m:r>
                      <a:rPr lang="en-GB" i="0">
                        <a:latin typeface="Cambria Math" panose="02040503050406030204" pitchFamily="18" charset="0"/>
                      </a:rPr>
                      <m:t>=</m:t>
                    </m:r>
                    <m:r>
                      <a:rPr lang="en-GB" i="1">
                        <a:latin typeface="Cambria Math" panose="02040503050406030204" pitchFamily="18" charset="0"/>
                      </a:rPr>
                      <m:t>𝜌</m:t>
                    </m:r>
                    <m:r>
                      <a:rPr lang="en-GB" i="0">
                        <a:latin typeface="Cambria Math" panose="02040503050406030204" pitchFamily="18" charset="0"/>
                      </a:rPr>
                      <m:t>∗</m:t>
                    </m:r>
                    <m:r>
                      <a:rPr lang="en-GB" i="1">
                        <a:latin typeface="Cambria Math" panose="02040503050406030204" pitchFamily="18" charset="0"/>
                      </a:rPr>
                      <m:t>𝑔</m:t>
                    </m:r>
                    <m:r>
                      <a:rPr lang="en-GB" i="0">
                        <a:latin typeface="Cambria Math" panose="02040503050406030204" pitchFamily="18" charset="0"/>
                      </a:rPr>
                      <m:t>∗</m:t>
                    </m:r>
                    <m:r>
                      <a:rPr lang="en-GB" i="1">
                        <a:latin typeface="Cambria Math" panose="02040503050406030204" pitchFamily="18" charset="0"/>
                      </a:rPr>
                      <m:t>h</m:t>
                    </m:r>
                    <m:r>
                      <a:rPr lang="en-GB" i="0">
                        <a:latin typeface="Cambria Math" panose="02040503050406030204" pitchFamily="18" charset="0"/>
                      </a:rPr>
                      <m:t>∗</m:t>
                    </m:r>
                    <m:r>
                      <a:rPr lang="en-GB" i="1">
                        <a:latin typeface="Cambria Math" panose="02040503050406030204" pitchFamily="18" charset="0"/>
                      </a:rPr>
                      <m:t>𝑉</m:t>
                    </m:r>
                    <m:r>
                      <a:rPr lang="sv-SE" b="0" i="1" smtClean="0">
                        <a:latin typeface="Cambria Math" panose="02040503050406030204" pitchFamily="18" charset="0"/>
                      </a:rPr>
                      <m:t> [</m:t>
                    </m:r>
                    <m:r>
                      <a:rPr lang="sv-SE" b="0" i="1" smtClean="0">
                        <a:latin typeface="Cambria Math" panose="02040503050406030204" pitchFamily="18" charset="0"/>
                      </a:rPr>
                      <m:t>𝐽</m:t>
                    </m:r>
                    <m:r>
                      <a:rPr lang="sv-SE" b="0" i="1" smtClean="0">
                        <a:latin typeface="Cambria Math" panose="02040503050406030204" pitchFamily="18" charset="0"/>
                      </a:rPr>
                      <m:t>]</m:t>
                    </m:r>
                  </m:oMath>
                </a14:m>
                <a:r>
                  <a:rPr lang="en-GB" dirty="0" smtClean="0"/>
                  <a:t>					(2)</a:t>
                </a:r>
                <a:endParaRPr lang="en-GB" dirty="0"/>
              </a:p>
            </p:txBody>
          </p:sp>
        </mc:Choice>
        <mc:Fallback xmlns="">
          <p:sp>
            <p:nvSpPr>
              <p:cNvPr id="7" name="Rectangle 6"/>
              <p:cNvSpPr>
                <a:spLocks noRot="1" noChangeAspect="1" noMove="1" noResize="1" noEditPoints="1" noAdjustHandles="1" noChangeArrowheads="1" noChangeShapeType="1" noTextEdit="1"/>
              </p:cNvSpPr>
              <p:nvPr/>
            </p:nvSpPr>
            <p:spPr>
              <a:xfrm>
                <a:off x="1024061" y="5377604"/>
                <a:ext cx="10203427" cy="369332"/>
              </a:xfrm>
              <a:prstGeom prst="rect">
                <a:avLst/>
              </a:prstGeom>
              <a:blipFill>
                <a:blip r:embed="rId4"/>
                <a:stretch>
                  <a:fillRect t="-6349" b="-2222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1024061" y="5847260"/>
                <a:ext cx="10203427" cy="408766"/>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GB" i="1" smtClean="0">
                        <a:latin typeface="Cambria Math" panose="02040503050406030204" pitchFamily="18" charset="0"/>
                      </a:rPr>
                      <m:t>𝑃𝑜𝑤𝑒𝑟</m:t>
                    </m:r>
                    <m:r>
                      <a:rPr lang="en-GB" i="0">
                        <a:latin typeface="Cambria Math" panose="02040503050406030204" pitchFamily="18" charset="0"/>
                      </a:rPr>
                      <m:t> </m:t>
                    </m:r>
                    <m:r>
                      <a:rPr lang="en-GB" i="1">
                        <a:latin typeface="Cambria Math" panose="02040503050406030204" pitchFamily="18" charset="0"/>
                      </a:rPr>
                      <m:t>𝑜𝑢𝑡𝑝𝑢𝑡</m:t>
                    </m:r>
                    <m:r>
                      <a:rPr lang="en-GB" i="0">
                        <a:latin typeface="Cambria Math" panose="02040503050406030204" pitchFamily="18" charset="0"/>
                      </a:rPr>
                      <m:t> </m:t>
                    </m:r>
                    <m:r>
                      <a:rPr lang="en-GB" i="1">
                        <a:latin typeface="Cambria Math" panose="02040503050406030204" pitchFamily="18" charset="0"/>
                      </a:rPr>
                      <m:t>𝑓𝑟𝑜𝑚</m:t>
                    </m:r>
                    <m:r>
                      <a:rPr lang="en-GB" i="0">
                        <a:latin typeface="Cambria Math" panose="02040503050406030204" pitchFamily="18" charset="0"/>
                      </a:rPr>
                      <m:t> </m:t>
                    </m:r>
                    <m:r>
                      <a:rPr lang="en-GB" i="1">
                        <a:latin typeface="Cambria Math" panose="02040503050406030204" pitchFamily="18" charset="0"/>
                      </a:rPr>
                      <m:t>h𝑦𝑑𝑟𝑜𝑝𝑜𝑤𝑒𝑟</m:t>
                    </m:r>
                    <m:r>
                      <a:rPr lang="en-GB" i="0">
                        <a:latin typeface="Cambria Math" panose="02040503050406030204" pitchFamily="18" charset="0"/>
                      </a:rPr>
                      <m:t>=</m:t>
                    </m:r>
                    <m:r>
                      <a:rPr lang="en-GB" i="1">
                        <a:latin typeface="Cambria Math" panose="02040503050406030204" pitchFamily="18" charset="0"/>
                      </a:rPr>
                      <m:t>𝑃</m:t>
                    </m:r>
                    <m:r>
                      <a:rPr lang="en-GB" i="0">
                        <a:latin typeface="Cambria Math" panose="02040503050406030204" pitchFamily="18" charset="0"/>
                      </a:rPr>
                      <m:t>=</m:t>
                    </m:r>
                    <m:r>
                      <a:rPr lang="en-GB" i="1">
                        <a:latin typeface="Cambria Math" panose="02040503050406030204" pitchFamily="18" charset="0"/>
                      </a:rPr>
                      <m:t>𝜌</m:t>
                    </m:r>
                    <m:r>
                      <a:rPr lang="en-GB" i="0">
                        <a:latin typeface="Cambria Math" panose="02040503050406030204" pitchFamily="18" charset="0"/>
                      </a:rPr>
                      <m:t> ×</m:t>
                    </m:r>
                    <m:r>
                      <a:rPr lang="en-GB" i="1">
                        <a:latin typeface="Cambria Math" panose="02040503050406030204" pitchFamily="18" charset="0"/>
                      </a:rPr>
                      <m:t>𝑔</m:t>
                    </m:r>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𝑛</m:t>
                        </m:r>
                      </m:e>
                      <m:sub>
                        <m:r>
                          <a:rPr lang="en-GB" i="1">
                            <a:latin typeface="Cambria Math" panose="02040503050406030204" pitchFamily="18" charset="0"/>
                          </a:rPr>
                          <m:t>𝑡</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𝑛</m:t>
                        </m:r>
                      </m:e>
                      <m:sub>
                        <m:r>
                          <a:rPr lang="en-GB" i="1">
                            <a:latin typeface="Cambria Math" panose="02040503050406030204" pitchFamily="18" charset="0"/>
                          </a:rPr>
                          <m:t>𝑔</m:t>
                        </m:r>
                      </m:sub>
                    </m:sSub>
                    <m:r>
                      <a:rPr lang="en-GB" i="0" smtClean="0">
                        <a:latin typeface="Cambria Math" panose="02040503050406030204" pitchFamily="18" charset="0"/>
                      </a:rPr>
                      <m:t>×</m:t>
                    </m:r>
                    <m:r>
                      <a:rPr lang="en-GB" i="1" smtClean="0">
                        <a:latin typeface="Cambria Math" panose="02040503050406030204" pitchFamily="18" charset="0"/>
                      </a:rPr>
                      <m:t>𝑐</m:t>
                    </m:r>
                    <m:r>
                      <a:rPr lang="en-GB" i="0">
                        <a:latin typeface="Cambria Math" panose="02040503050406030204" pitchFamily="18" charset="0"/>
                      </a:rPr>
                      <m:t>×</m:t>
                    </m:r>
                    <m:acc>
                      <m:accPr>
                        <m:chr m:val="̇"/>
                        <m:ctrlPr>
                          <a:rPr lang="x-none" i="1" smtClean="0">
                            <a:latin typeface="Cambria Math" panose="02040503050406030204" pitchFamily="18" charset="0"/>
                          </a:rPr>
                        </m:ctrlPr>
                      </m:accPr>
                      <m:e>
                        <m:r>
                          <a:rPr lang="sv-SE" b="0" i="1" smtClean="0">
                            <a:latin typeface="Cambria Math" panose="02040503050406030204" pitchFamily="18" charset="0"/>
                          </a:rPr>
                          <m:t>𝑄</m:t>
                        </m:r>
                      </m:e>
                    </m:acc>
                    <m:r>
                      <a:rPr lang="en-GB" i="0">
                        <a:latin typeface="Cambria Math" panose="02040503050406030204" pitchFamily="18" charset="0"/>
                      </a:rPr>
                      <m:t>×</m:t>
                    </m:r>
                    <m:r>
                      <m:rPr>
                        <m:sty m:val="p"/>
                      </m:rPr>
                      <a:rPr lang="sv-SE" b="0" i="0" smtClean="0">
                        <a:latin typeface="Cambria Math" panose="02040503050406030204" pitchFamily="18" charset="0"/>
                      </a:rPr>
                      <m:t>h</m:t>
                    </m:r>
                    <m:r>
                      <a:rPr lang="sv-SE" b="0" i="0" smtClean="0">
                        <a:latin typeface="Cambria Math" panose="02040503050406030204" pitchFamily="18" charset="0"/>
                      </a:rPr>
                      <m:t> </m:t>
                    </m:r>
                    <m:d>
                      <m:dPr>
                        <m:begChr m:val="["/>
                        <m:endChr m:val="]"/>
                        <m:ctrlPr>
                          <a:rPr lang="sv-SE" b="0" i="1" smtClean="0">
                            <a:latin typeface="Cambria Math" panose="02040503050406030204" pitchFamily="18" charset="0"/>
                          </a:rPr>
                        </m:ctrlPr>
                      </m:dPr>
                      <m:e>
                        <m:r>
                          <m:rPr>
                            <m:sty m:val="p"/>
                          </m:rPr>
                          <a:rPr lang="sv-SE" b="0" i="0" smtClean="0">
                            <a:latin typeface="Cambria Math" panose="02040503050406030204" pitchFamily="18" charset="0"/>
                          </a:rPr>
                          <m:t>W</m:t>
                        </m:r>
                      </m:e>
                    </m:d>
                  </m:oMath>
                </a14:m>
                <a:r>
                  <a:rPr lang="en-GB" dirty="0" smtClean="0"/>
                  <a:t>			(3)</a:t>
                </a:r>
                <a:endParaRPr lang="en-GB" dirty="0"/>
              </a:p>
            </p:txBody>
          </p:sp>
        </mc:Choice>
        <mc:Fallback xmlns="">
          <p:sp>
            <p:nvSpPr>
              <p:cNvPr id="9" name="Rectangle 8"/>
              <p:cNvSpPr>
                <a:spLocks noRot="1" noChangeAspect="1" noMove="1" noResize="1" noEditPoints="1" noAdjustHandles="1" noChangeArrowheads="1" noChangeShapeType="1" noTextEdit="1"/>
              </p:cNvSpPr>
              <p:nvPr/>
            </p:nvSpPr>
            <p:spPr>
              <a:xfrm>
                <a:off x="1024061" y="5847260"/>
                <a:ext cx="10203427" cy="408766"/>
              </a:xfrm>
              <a:prstGeom prst="rect">
                <a:avLst/>
              </a:prstGeom>
              <a:blipFill>
                <a:blip r:embed="rId5"/>
                <a:stretch>
                  <a:fillRect t="-1449" b="-159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1031437" y="4866621"/>
                <a:ext cx="10196052" cy="404983"/>
              </a:xfrm>
              <a:prstGeom prst="rect">
                <a:avLst/>
              </a:prstGeom>
            </p:spPr>
            <p:style>
              <a:lnRef idx="2">
                <a:schemeClr val="dk1"/>
              </a:lnRef>
              <a:fillRef idx="1">
                <a:schemeClr val="lt1"/>
              </a:fillRef>
              <a:effectRef idx="0">
                <a:schemeClr val="dk1"/>
              </a:effectRef>
              <a:fontRef idx="minor">
                <a:schemeClr val="dk1"/>
              </a:fontRef>
            </p:style>
            <p:txBody>
              <a:bodyPr wrap="square">
                <a:spAutoFit/>
              </a:bodyPr>
              <a:lstStyle/>
              <a:p>
                <a14:m>
                  <m:oMath xmlns:m="http://schemas.openxmlformats.org/officeDocument/2006/math">
                    <m:r>
                      <a:rPr lang="en-GB" i="1" smtClean="0">
                        <a:latin typeface="Cambria Math" panose="02040503050406030204" pitchFamily="18" charset="0"/>
                      </a:rPr>
                      <m:t>𝑊𝑎𝑡𝑒𝑟</m:t>
                    </m:r>
                    <m:r>
                      <a:rPr lang="en-GB" i="0">
                        <a:latin typeface="Cambria Math" panose="02040503050406030204" pitchFamily="18" charset="0"/>
                      </a:rPr>
                      <m:t> </m:t>
                    </m:r>
                    <m:r>
                      <a:rPr lang="en-GB" i="1">
                        <a:latin typeface="Cambria Math" panose="02040503050406030204" pitchFamily="18" charset="0"/>
                      </a:rPr>
                      <m:t>𝑏𝑎𝑙𝑎𝑛𝑐𝑒</m:t>
                    </m:r>
                    <m:r>
                      <a:rPr lang="en-GB" i="0">
                        <a:latin typeface="Cambria Math" panose="02040503050406030204" pitchFamily="18" charset="0"/>
                      </a:rPr>
                      <m:t> </m:t>
                    </m:r>
                    <m:r>
                      <a:rPr lang="en-GB" i="1">
                        <a:latin typeface="Cambria Math" panose="02040503050406030204" pitchFamily="18" charset="0"/>
                      </a:rPr>
                      <m:t>𝑟𝑒𝑠𝑒𝑟𝑣𝑜𝑖𝑟</m:t>
                    </m:r>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𝑆</m:t>
                        </m:r>
                      </m:e>
                      <m:sub>
                        <m:r>
                          <a:rPr lang="en-GB" i="1">
                            <a:latin typeface="Cambria Math" panose="02040503050406030204" pitchFamily="18" charset="0"/>
                          </a:rPr>
                          <m:t>𝑡</m:t>
                        </m:r>
                        <m:r>
                          <a:rPr lang="en-GB" i="0">
                            <a:latin typeface="Cambria Math" panose="02040503050406030204" pitchFamily="18" charset="0"/>
                          </a:rPr>
                          <m:t>−1</m:t>
                        </m:r>
                      </m:sub>
                    </m:sSub>
                    <m:r>
                      <a:rPr lang="en-GB" i="0">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𝑄</m:t>
                            </m:r>
                          </m:e>
                          <m:sub>
                            <m:r>
                              <a:rPr lang="en-GB" i="1">
                                <a:latin typeface="Cambria Math" panose="02040503050406030204" pitchFamily="18" charset="0"/>
                              </a:rPr>
                              <m:t>𝑖𝑛</m:t>
                            </m:r>
                            <m:r>
                              <a:rPr lang="en-GB" i="0">
                                <a:latin typeface="Cambria Math" panose="02040503050406030204" pitchFamily="18" charset="0"/>
                              </a:rPr>
                              <m:t>,</m:t>
                            </m:r>
                            <m:r>
                              <a:rPr lang="en-GB" i="1">
                                <a:latin typeface="Cambria Math" panose="02040503050406030204" pitchFamily="18" charset="0"/>
                              </a:rPr>
                              <m:t>𝑡</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𝑄</m:t>
                            </m:r>
                          </m:e>
                          <m:sub>
                            <m:r>
                              <a:rPr lang="en-GB" i="1">
                                <a:latin typeface="Cambria Math" panose="02040503050406030204" pitchFamily="18" charset="0"/>
                              </a:rPr>
                              <m:t>𝑜𝑢𝑡</m:t>
                            </m:r>
                            <m:r>
                              <a:rPr lang="en-GB" i="0">
                                <a:latin typeface="Cambria Math" panose="02040503050406030204" pitchFamily="18" charset="0"/>
                              </a:rPr>
                              <m:t>,</m:t>
                            </m:r>
                            <m:r>
                              <a:rPr lang="en-GB" i="1">
                                <a:latin typeface="Cambria Math" panose="02040503050406030204" pitchFamily="18" charset="0"/>
                              </a:rPr>
                              <m:t>𝑡</m:t>
                            </m:r>
                          </m:sub>
                        </m:sSub>
                      </m:e>
                    </m:d>
                    <m:r>
                      <a:rPr lang="en-GB" i="0">
                        <a:latin typeface="Cambria Math" panose="02040503050406030204" pitchFamily="18" charset="0"/>
                      </a:rPr>
                      <m:t>−</m:t>
                    </m:r>
                    <m:d>
                      <m:dPr>
                        <m:ctrlPr>
                          <a:rPr lang="en-GB" i="1">
                            <a:latin typeface="Cambria Math" panose="02040503050406030204" pitchFamily="18" charset="0"/>
                          </a:rPr>
                        </m:ctrlPr>
                      </m:dPr>
                      <m:e>
                        <m:sSub>
                          <m:sSubPr>
                            <m:ctrlPr>
                              <a:rPr lang="en-GB" i="1">
                                <a:latin typeface="Cambria Math" panose="02040503050406030204" pitchFamily="18" charset="0"/>
                              </a:rPr>
                            </m:ctrlPr>
                          </m:sSubPr>
                          <m:e>
                            <m:r>
                              <a:rPr lang="en-GB" i="1">
                                <a:latin typeface="Cambria Math" panose="02040503050406030204" pitchFamily="18" charset="0"/>
                              </a:rPr>
                              <m:t>𝐸</m:t>
                            </m:r>
                          </m:e>
                          <m:sub>
                            <m:r>
                              <a:rPr lang="en-GB" i="1">
                                <a:latin typeface="Cambria Math" panose="02040503050406030204" pitchFamily="18" charset="0"/>
                              </a:rPr>
                              <m:t>𝑡</m:t>
                            </m:r>
                          </m:sub>
                        </m:sSub>
                        <m:r>
                          <a:rPr lang="en-GB" i="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𝑡</m:t>
                            </m:r>
                          </m:sub>
                        </m:sSub>
                      </m:e>
                    </m:d>
                    <m:r>
                      <a:rPr lang="en-GB" i="0">
                        <a:latin typeface="Cambria Math" panose="02040503050406030204" pitchFamily="18" charset="0"/>
                      </a:rPr>
                      <m:t>−</m:t>
                    </m:r>
                    <m:sSub>
                      <m:sSubPr>
                        <m:ctrlPr>
                          <a:rPr lang="en-GB" i="1">
                            <a:latin typeface="Cambria Math" panose="02040503050406030204" pitchFamily="18" charset="0"/>
                          </a:rPr>
                        </m:ctrlPr>
                      </m:sSubPr>
                      <m:e>
                        <m:r>
                          <a:rPr lang="sv-SE" b="0" i="1" smtClean="0">
                            <a:latin typeface="Cambria Math" panose="02040503050406030204" pitchFamily="18" charset="0"/>
                          </a:rPr>
                          <m:t>(</m:t>
                        </m:r>
                        <m:r>
                          <a:rPr lang="en-GB" i="1">
                            <a:latin typeface="Cambria Math" panose="02040503050406030204" pitchFamily="18" charset="0"/>
                          </a:rPr>
                          <m:t>𝑃𝐸</m:t>
                        </m:r>
                      </m:e>
                      <m:sub>
                        <m:r>
                          <a:rPr lang="en-GB" i="1">
                            <a:latin typeface="Cambria Math" panose="02040503050406030204" pitchFamily="18" charset="0"/>
                          </a:rPr>
                          <m:t>𝑡</m:t>
                        </m:r>
                      </m:sub>
                    </m:sSub>
                    <m:r>
                      <a:rPr lang="sv-SE" b="0" i="1" smtClean="0">
                        <a:latin typeface="Cambria Math" panose="02040503050406030204" pitchFamily="18" charset="0"/>
                      </a:rPr>
                      <m:t>)</m:t>
                    </m:r>
                  </m:oMath>
                </a14:m>
                <a:r>
                  <a:rPr lang="en-GB" dirty="0" smtClean="0"/>
                  <a:t> [</a:t>
                </a:r>
                <a:r>
                  <a:rPr lang="en-ZA" dirty="0"/>
                  <a:t>m</a:t>
                </a:r>
                <a:r>
                  <a:rPr lang="en-ZA" baseline="30000" dirty="0"/>
                  <a:t>3</a:t>
                </a:r>
                <a:r>
                  <a:rPr lang="en-GB" dirty="0" smtClean="0"/>
                  <a:t>]		(1)</a:t>
                </a:r>
                <a:endParaRPr lang="en-GB" dirty="0"/>
              </a:p>
            </p:txBody>
          </p:sp>
        </mc:Choice>
        <mc:Fallback xmlns="">
          <p:sp>
            <p:nvSpPr>
              <p:cNvPr id="10" name="Rectangle 9"/>
              <p:cNvSpPr>
                <a:spLocks noRot="1" noChangeAspect="1" noMove="1" noResize="1" noEditPoints="1" noAdjustHandles="1" noChangeArrowheads="1" noChangeShapeType="1" noTextEdit="1"/>
              </p:cNvSpPr>
              <p:nvPr/>
            </p:nvSpPr>
            <p:spPr>
              <a:xfrm>
                <a:off x="1031437" y="4866621"/>
                <a:ext cx="10196052" cy="404983"/>
              </a:xfrm>
              <a:prstGeom prst="rect">
                <a:avLst/>
              </a:prstGeom>
              <a:blipFill rotWithShape="0">
                <a:blip r:embed="rId6"/>
                <a:stretch>
                  <a:fillRect t="-76812" b="-102899"/>
                </a:stretch>
              </a:blipFill>
            </p:spPr>
            <p:txBody>
              <a:bodyPr/>
              <a:lstStyle/>
              <a:p>
                <a:r>
                  <a:rPr lang="sv-SE">
                    <a:noFill/>
                  </a:rPr>
                  <a:t> </a:t>
                </a:r>
              </a:p>
            </p:txBody>
          </p:sp>
        </mc:Fallback>
      </mc:AlternateContent>
      <p:pic>
        <p:nvPicPr>
          <p:cNvPr id="12"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82097" y="1459127"/>
            <a:ext cx="5410377" cy="3112820"/>
          </a:xfrm>
          <a:prstGeom prst="rect">
            <a:avLst/>
          </a:prstGeom>
        </p:spPr>
      </p:pic>
      <p:sp>
        <p:nvSpPr>
          <p:cNvPr id="13" name="TextBox 8"/>
          <p:cNvSpPr txBox="1"/>
          <p:nvPr/>
        </p:nvSpPr>
        <p:spPr>
          <a:xfrm>
            <a:off x="1313835" y="4544451"/>
            <a:ext cx="1791929" cy="255639"/>
          </a:xfrm>
          <a:prstGeom prst="rect">
            <a:avLst/>
          </a:prstGeom>
        </p:spPr>
        <p:txBody>
          <a:bodyPr vert="horz" wrap="square" lIns="91440" tIns="0" rIns="91440" bIns="0" rtlCol="0" anchor="t">
            <a:normAutofit/>
          </a:bodyPr>
          <a:lstStyle/>
          <a:p>
            <a:pPr marL="457200" indent="0"/>
            <a:r>
              <a:rPr lang="en-GB" sz="1500" spc="-150" dirty="0" smtClean="0">
                <a:latin typeface="+mn-lt"/>
              </a:rPr>
              <a:t>Source: Irena, 2012</a:t>
            </a:r>
          </a:p>
        </p:txBody>
      </p:sp>
      <p:sp>
        <p:nvSpPr>
          <p:cNvPr id="8" name="textruta 7"/>
          <p:cNvSpPr txBox="1"/>
          <p:nvPr/>
        </p:nvSpPr>
        <p:spPr>
          <a:xfrm>
            <a:off x="5011236" y="184326"/>
            <a:ext cx="4491790" cy="600546"/>
          </a:xfrm>
          <a:prstGeom prst="rect">
            <a:avLst/>
          </a:prstGeom>
        </p:spPr>
        <p:txBody>
          <a:bodyPr vert="horz" wrap="square" lIns="91440" tIns="0" rIns="91440" bIns="0" rtlCol="0" anchor="t">
            <a:normAutofit fontScale="77500" lnSpcReduction="20000"/>
          </a:bodyPr>
          <a:lstStyle/>
          <a:p>
            <a:pPr marL="457200" indent="0" algn="ctr"/>
            <a:r>
              <a:rPr lang="en-GB" sz="3000" i="1" spc="-150" dirty="0" smtClean="0">
                <a:solidFill>
                  <a:srgbClr val="FF0000"/>
                </a:solidFill>
              </a:rPr>
              <a:t>Note! Many different ways and conventions to write these equations</a:t>
            </a:r>
          </a:p>
        </p:txBody>
      </p:sp>
      <p:pic>
        <p:nvPicPr>
          <p:cNvPr id="14" name="Picture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218112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7" grpId="0" animBg="1"/>
      <p:bldP spid="9" grpId="0" animBg="1"/>
      <p:bldP spid="10" grpId="0" animBg="1"/>
      <p:bldP spid="13"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lgn="ctr">
              <a:buNone/>
            </a:pPr>
            <a:r>
              <a:rPr lang="en-US" b="1" dirty="0" smtClean="0"/>
              <a:t>Classification of hydropower plants based on specification type</a:t>
            </a:r>
            <a:endParaRPr lang="sv-SE" b="1" dirty="0" smtClean="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15</a:t>
            </a:fld>
            <a:endParaRPr lang="en-GB" dirty="0"/>
          </a:p>
        </p:txBody>
      </p:sp>
      <p:sp>
        <p:nvSpPr>
          <p:cNvPr id="6" name="Title 5"/>
          <p:cNvSpPr>
            <a:spLocks noGrp="1"/>
          </p:cNvSpPr>
          <p:nvPr>
            <p:ph type="title"/>
          </p:nvPr>
        </p:nvSpPr>
        <p:spPr>
          <a:xfrm>
            <a:off x="1907458" y="365125"/>
            <a:ext cx="9446342" cy="1325563"/>
          </a:xfrm>
        </p:spPr>
        <p:txBody>
          <a:bodyPr/>
          <a:lstStyle/>
          <a:p>
            <a:r>
              <a:rPr lang="sv-SE" dirty="0" err="1" smtClean="0"/>
              <a:t>Technology</a:t>
            </a:r>
            <a:r>
              <a:rPr lang="sv-SE" dirty="0" smtClean="0"/>
              <a:t> </a:t>
            </a:r>
            <a:r>
              <a:rPr lang="sv-SE" dirty="0" err="1" smtClean="0"/>
              <a:t>overview</a:t>
            </a:r>
            <a:endParaRPr lang="sv-SE" dirty="0"/>
          </a:p>
        </p:txBody>
      </p:sp>
      <p:pic>
        <p:nvPicPr>
          <p:cNvPr id="7" name="Picture 6"/>
          <p:cNvPicPr>
            <a:picLocks noChangeAspect="1"/>
          </p:cNvPicPr>
          <p:nvPr/>
        </p:nvPicPr>
        <p:blipFill>
          <a:blip r:embed="rId3"/>
          <a:stretch>
            <a:fillRect/>
          </a:stretch>
        </p:blipFill>
        <p:spPr>
          <a:xfrm>
            <a:off x="895790" y="2521833"/>
            <a:ext cx="3421397" cy="2914999"/>
          </a:xfrm>
          <a:prstGeom prst="rect">
            <a:avLst/>
          </a:prstGeom>
        </p:spPr>
      </p:pic>
      <p:sp>
        <p:nvSpPr>
          <p:cNvPr id="8" name="TextBox 7"/>
          <p:cNvSpPr txBox="1"/>
          <p:nvPr/>
        </p:nvSpPr>
        <p:spPr>
          <a:xfrm>
            <a:off x="1057835" y="5766046"/>
            <a:ext cx="3097306" cy="354947"/>
          </a:xfrm>
          <a:prstGeom prst="rect">
            <a:avLst/>
          </a:prstGeom>
        </p:spPr>
        <p:txBody>
          <a:bodyPr vert="horz" wrap="square" lIns="91440" tIns="0" rIns="91440" bIns="0" rtlCol="0" anchor="t">
            <a:normAutofit fontScale="77500" lnSpcReduction="20000"/>
          </a:bodyPr>
          <a:lstStyle/>
          <a:p>
            <a:pPr marL="457200" indent="0"/>
            <a:r>
              <a:rPr lang="en-US" sz="3000" spc="-150" dirty="0" smtClean="0">
                <a:latin typeface="+mn-lt"/>
              </a:rPr>
              <a:t>Run of the River plants</a:t>
            </a:r>
          </a:p>
        </p:txBody>
      </p:sp>
      <p:sp>
        <p:nvSpPr>
          <p:cNvPr id="9" name="TextBox 8"/>
          <p:cNvSpPr txBox="1"/>
          <p:nvPr/>
        </p:nvSpPr>
        <p:spPr>
          <a:xfrm>
            <a:off x="4760939" y="5671862"/>
            <a:ext cx="3097306" cy="354947"/>
          </a:xfrm>
          <a:prstGeom prst="rect">
            <a:avLst/>
          </a:prstGeom>
        </p:spPr>
        <p:txBody>
          <a:bodyPr vert="horz" wrap="square" lIns="91440" tIns="0" rIns="91440" bIns="0" rtlCol="0" anchor="t">
            <a:noAutofit/>
          </a:bodyPr>
          <a:lstStyle/>
          <a:p>
            <a:pPr marL="457200" indent="0"/>
            <a:r>
              <a:rPr lang="en-US" sz="2300" spc="-150" dirty="0"/>
              <a:t>Storage hydropower</a:t>
            </a:r>
            <a:endParaRPr lang="en-US" sz="2300" spc="-150" dirty="0" smtClean="0"/>
          </a:p>
        </p:txBody>
      </p:sp>
      <p:sp>
        <p:nvSpPr>
          <p:cNvPr id="10" name="TextBox 9"/>
          <p:cNvSpPr txBox="1"/>
          <p:nvPr/>
        </p:nvSpPr>
        <p:spPr>
          <a:xfrm>
            <a:off x="8057369" y="5671861"/>
            <a:ext cx="3097306" cy="354947"/>
          </a:xfrm>
          <a:prstGeom prst="rect">
            <a:avLst/>
          </a:prstGeom>
        </p:spPr>
        <p:txBody>
          <a:bodyPr vert="horz" wrap="square" lIns="91440" tIns="0" rIns="91440" bIns="0" rtlCol="0" anchor="t">
            <a:normAutofit fontScale="77500" lnSpcReduction="20000"/>
          </a:bodyPr>
          <a:lstStyle/>
          <a:p>
            <a:pPr marL="457200" indent="0"/>
            <a:r>
              <a:rPr lang="en-US" sz="3000" spc="-150" dirty="0" smtClean="0">
                <a:latin typeface="+mn-lt"/>
              </a:rPr>
              <a:t>Pumped hydro storage</a:t>
            </a:r>
          </a:p>
        </p:txBody>
      </p:sp>
      <p:pic>
        <p:nvPicPr>
          <p:cNvPr id="11" name="Picture 10"/>
          <p:cNvPicPr>
            <a:picLocks noChangeAspect="1"/>
          </p:cNvPicPr>
          <p:nvPr/>
        </p:nvPicPr>
        <p:blipFill>
          <a:blip r:embed="rId4"/>
          <a:stretch>
            <a:fillRect/>
          </a:stretch>
        </p:blipFill>
        <p:spPr>
          <a:xfrm>
            <a:off x="4536822" y="2521243"/>
            <a:ext cx="3321423" cy="2914998"/>
          </a:xfrm>
          <a:prstGeom prst="rect">
            <a:avLst/>
          </a:prstGeom>
        </p:spPr>
      </p:pic>
      <p:grpSp>
        <p:nvGrpSpPr>
          <p:cNvPr id="14" name="Group 13"/>
          <p:cNvGrpSpPr/>
          <p:nvPr/>
        </p:nvGrpSpPr>
        <p:grpSpPr>
          <a:xfrm>
            <a:off x="8077881" y="2521241"/>
            <a:ext cx="3275919" cy="2914999"/>
            <a:chOff x="8256494" y="2295690"/>
            <a:chExt cx="3140554" cy="2979260"/>
          </a:xfrm>
        </p:grpSpPr>
        <p:pic>
          <p:nvPicPr>
            <p:cNvPr id="12" name="Picture 11"/>
            <p:cNvPicPr>
              <a:picLocks noChangeAspect="1"/>
            </p:cNvPicPr>
            <p:nvPr/>
          </p:nvPicPr>
          <p:blipFill>
            <a:blip r:embed="rId5"/>
            <a:stretch>
              <a:fillRect/>
            </a:stretch>
          </p:blipFill>
          <p:spPr>
            <a:xfrm>
              <a:off x="8256494" y="3775649"/>
              <a:ext cx="3140554" cy="1499301"/>
            </a:xfrm>
            <a:prstGeom prst="rect">
              <a:avLst/>
            </a:prstGeom>
          </p:spPr>
        </p:pic>
        <p:pic>
          <p:nvPicPr>
            <p:cNvPr id="13" name="Picture 12"/>
            <p:cNvPicPr>
              <a:picLocks noChangeAspect="1"/>
            </p:cNvPicPr>
            <p:nvPr/>
          </p:nvPicPr>
          <p:blipFill>
            <a:blip r:embed="rId6"/>
            <a:stretch>
              <a:fillRect/>
            </a:stretch>
          </p:blipFill>
          <p:spPr>
            <a:xfrm>
              <a:off x="8256494" y="2295690"/>
              <a:ext cx="3140554" cy="1479959"/>
            </a:xfrm>
            <a:prstGeom prst="rect">
              <a:avLst/>
            </a:prstGeom>
          </p:spPr>
        </p:pic>
      </p:grpSp>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3026" y="429044"/>
            <a:ext cx="1941576" cy="762000"/>
          </a:xfrm>
          <a:prstGeom prst="rect">
            <a:avLst/>
          </a:prstGeom>
        </p:spPr>
      </p:pic>
      <p:sp>
        <p:nvSpPr>
          <p:cNvPr id="17" name="Footer Placeholder 3"/>
          <p:cNvSpPr txBox="1">
            <a:spLocks/>
          </p:cNvSpPr>
          <p:nvPr/>
        </p:nvSpPr>
        <p:spPr>
          <a:xfrm>
            <a:off x="4209709" y="6412584"/>
            <a:ext cx="41148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smtClean="0"/>
              <a:t>Hydropower: social, environmental and economic concerns </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Tree>
    <p:extLst>
      <p:ext uri="{BB962C8B-B14F-4D97-AF65-F5344CB8AC3E}">
        <p14:creationId xmlns:p14="http://schemas.microsoft.com/office/powerpoint/2010/main" val="232034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877193"/>
            <a:ext cx="10515600" cy="4305912"/>
          </a:xfrm>
        </p:spPr>
        <p:txBody>
          <a:bodyPr/>
          <a:lstStyle/>
          <a:p>
            <a:pPr marL="0" indent="0" algn="ctr">
              <a:buNone/>
            </a:pPr>
            <a:r>
              <a:rPr lang="en-US" b="1" dirty="0" smtClean="0"/>
              <a:t>Classification of hydropower plants based on head</a:t>
            </a:r>
            <a:endParaRPr lang="sv-SE" b="1" dirty="0" smtClean="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16</a:t>
            </a:fld>
            <a:endParaRPr lang="en-GB" dirty="0"/>
          </a:p>
        </p:txBody>
      </p:sp>
      <p:sp>
        <p:nvSpPr>
          <p:cNvPr id="6" name="Title 5"/>
          <p:cNvSpPr>
            <a:spLocks noGrp="1"/>
          </p:cNvSpPr>
          <p:nvPr>
            <p:ph type="title"/>
          </p:nvPr>
        </p:nvSpPr>
        <p:spPr>
          <a:xfrm>
            <a:off x="1956618" y="365125"/>
            <a:ext cx="9397181" cy="1325563"/>
          </a:xfrm>
        </p:spPr>
        <p:txBody>
          <a:bodyPr/>
          <a:lstStyle/>
          <a:p>
            <a:r>
              <a:rPr lang="sv-SE" dirty="0" err="1" smtClean="0"/>
              <a:t>Technology</a:t>
            </a:r>
            <a:r>
              <a:rPr lang="sv-SE" dirty="0" smtClean="0"/>
              <a:t> </a:t>
            </a:r>
            <a:r>
              <a:rPr lang="sv-SE" dirty="0" err="1" smtClean="0"/>
              <a:t>overview</a:t>
            </a:r>
            <a:endParaRPr lang="sv-SE" dirty="0"/>
          </a:p>
        </p:txBody>
      </p:sp>
      <p:sp>
        <p:nvSpPr>
          <p:cNvPr id="8" name="TextBox 7"/>
          <p:cNvSpPr txBox="1"/>
          <p:nvPr/>
        </p:nvSpPr>
        <p:spPr>
          <a:xfrm>
            <a:off x="941294" y="5603233"/>
            <a:ext cx="3097306" cy="354947"/>
          </a:xfrm>
          <a:prstGeom prst="rect">
            <a:avLst/>
          </a:prstGeom>
        </p:spPr>
        <p:txBody>
          <a:bodyPr vert="horz" wrap="square" lIns="91440" tIns="0" rIns="91440" bIns="0" rtlCol="0" anchor="t">
            <a:normAutofit fontScale="85000" lnSpcReduction="20000"/>
          </a:bodyPr>
          <a:lstStyle/>
          <a:p>
            <a:pPr marL="457200" indent="0"/>
            <a:r>
              <a:rPr lang="en-US" sz="3000" spc="-150" dirty="0" smtClean="0">
                <a:latin typeface="+mn-lt"/>
              </a:rPr>
              <a:t>Low head</a:t>
            </a:r>
          </a:p>
        </p:txBody>
      </p:sp>
      <p:sp>
        <p:nvSpPr>
          <p:cNvPr id="9" name="TextBox 8"/>
          <p:cNvSpPr txBox="1"/>
          <p:nvPr/>
        </p:nvSpPr>
        <p:spPr>
          <a:xfrm>
            <a:off x="4648880" y="5469001"/>
            <a:ext cx="3097306" cy="354947"/>
          </a:xfrm>
          <a:prstGeom prst="rect">
            <a:avLst/>
          </a:prstGeom>
        </p:spPr>
        <p:txBody>
          <a:bodyPr vert="horz" wrap="square" lIns="91440" tIns="0" rIns="91440" bIns="0" rtlCol="0" anchor="t">
            <a:noAutofit/>
          </a:bodyPr>
          <a:lstStyle/>
          <a:p>
            <a:pPr marL="457200" indent="0"/>
            <a:r>
              <a:rPr lang="en-US" sz="2300" spc="-150" dirty="0" smtClean="0"/>
              <a:t>Medium Head</a:t>
            </a:r>
          </a:p>
        </p:txBody>
      </p:sp>
      <p:sp>
        <p:nvSpPr>
          <p:cNvPr id="10" name="TextBox 9"/>
          <p:cNvSpPr txBox="1"/>
          <p:nvPr/>
        </p:nvSpPr>
        <p:spPr>
          <a:xfrm>
            <a:off x="8825754" y="5248863"/>
            <a:ext cx="3097306" cy="354947"/>
          </a:xfrm>
          <a:prstGeom prst="rect">
            <a:avLst/>
          </a:prstGeom>
        </p:spPr>
        <p:txBody>
          <a:bodyPr vert="horz" wrap="square" lIns="91440" tIns="0" rIns="91440" bIns="0" rtlCol="0" anchor="t">
            <a:normAutofit/>
          </a:bodyPr>
          <a:lstStyle/>
          <a:p>
            <a:pPr marL="457200" indent="0"/>
            <a:r>
              <a:rPr lang="en-US" sz="2300" spc="-150" dirty="0" smtClean="0">
                <a:latin typeface="+mn-lt"/>
              </a:rPr>
              <a:t>High Head</a:t>
            </a:r>
          </a:p>
        </p:txBody>
      </p:sp>
      <p:pic>
        <p:nvPicPr>
          <p:cNvPr id="15" name="Picture 14"/>
          <p:cNvPicPr>
            <a:picLocks noChangeAspect="1"/>
          </p:cNvPicPr>
          <p:nvPr/>
        </p:nvPicPr>
        <p:blipFill>
          <a:blip r:embed="rId3"/>
          <a:stretch>
            <a:fillRect/>
          </a:stretch>
        </p:blipFill>
        <p:spPr>
          <a:xfrm>
            <a:off x="268940" y="3110212"/>
            <a:ext cx="4280750" cy="1845246"/>
          </a:xfrm>
          <a:prstGeom prst="rect">
            <a:avLst/>
          </a:prstGeom>
        </p:spPr>
      </p:pic>
      <p:pic>
        <p:nvPicPr>
          <p:cNvPr id="16" name="Picture 15"/>
          <p:cNvPicPr>
            <a:picLocks noChangeAspect="1"/>
          </p:cNvPicPr>
          <p:nvPr/>
        </p:nvPicPr>
        <p:blipFill>
          <a:blip r:embed="rId4"/>
          <a:stretch>
            <a:fillRect/>
          </a:stretch>
        </p:blipFill>
        <p:spPr>
          <a:xfrm>
            <a:off x="4825252" y="2475455"/>
            <a:ext cx="2920934" cy="2840861"/>
          </a:xfrm>
          <a:prstGeom prst="rect">
            <a:avLst/>
          </a:prstGeom>
        </p:spPr>
      </p:pic>
      <p:pic>
        <p:nvPicPr>
          <p:cNvPr id="17" name="Picture 16"/>
          <p:cNvPicPr>
            <a:picLocks noChangeAspect="1"/>
          </p:cNvPicPr>
          <p:nvPr/>
        </p:nvPicPr>
        <p:blipFill>
          <a:blip r:embed="rId5"/>
          <a:stretch>
            <a:fillRect/>
          </a:stretch>
        </p:blipFill>
        <p:spPr>
          <a:xfrm>
            <a:off x="7837405" y="3110212"/>
            <a:ext cx="4036822" cy="1914305"/>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37908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95947"/>
            <a:ext cx="10515600" cy="4187157"/>
          </a:xfrm>
        </p:spPr>
        <p:txBody>
          <a:bodyPr/>
          <a:lstStyle/>
          <a:p>
            <a:pPr marL="0" indent="0" algn="ctr">
              <a:buNone/>
            </a:pPr>
            <a:r>
              <a:rPr lang="en-US" b="1" dirty="0" smtClean="0"/>
              <a:t>Classification of hydropower plants based on hydrological sequence</a:t>
            </a:r>
            <a:endParaRPr lang="sv-SE" b="1" dirty="0" smtClean="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17</a:t>
            </a:fld>
            <a:endParaRPr lang="en-GB" dirty="0"/>
          </a:p>
        </p:txBody>
      </p:sp>
      <p:sp>
        <p:nvSpPr>
          <p:cNvPr id="6" name="Title 5"/>
          <p:cNvSpPr>
            <a:spLocks noGrp="1"/>
          </p:cNvSpPr>
          <p:nvPr>
            <p:ph type="title"/>
          </p:nvPr>
        </p:nvSpPr>
        <p:spPr>
          <a:xfrm>
            <a:off x="1986116" y="365125"/>
            <a:ext cx="9367684" cy="1325563"/>
          </a:xfrm>
        </p:spPr>
        <p:txBody>
          <a:bodyPr/>
          <a:lstStyle/>
          <a:p>
            <a:r>
              <a:rPr lang="sv-SE" dirty="0" err="1" smtClean="0"/>
              <a:t>Technology</a:t>
            </a:r>
            <a:r>
              <a:rPr lang="sv-SE" dirty="0" smtClean="0"/>
              <a:t> </a:t>
            </a:r>
            <a:r>
              <a:rPr lang="sv-SE" dirty="0" err="1" smtClean="0"/>
              <a:t>overview</a:t>
            </a:r>
            <a:endParaRPr lang="sv-SE" dirty="0"/>
          </a:p>
        </p:txBody>
      </p:sp>
      <p:sp>
        <p:nvSpPr>
          <p:cNvPr id="8" name="TextBox 7"/>
          <p:cNvSpPr txBox="1"/>
          <p:nvPr/>
        </p:nvSpPr>
        <p:spPr>
          <a:xfrm>
            <a:off x="838200" y="5288162"/>
            <a:ext cx="3790604" cy="459776"/>
          </a:xfrm>
          <a:prstGeom prst="rect">
            <a:avLst/>
          </a:prstGeom>
        </p:spPr>
        <p:txBody>
          <a:bodyPr vert="horz" wrap="square" lIns="91440" tIns="0" rIns="91440" bIns="0" rtlCol="0" anchor="t">
            <a:noAutofit/>
          </a:bodyPr>
          <a:lstStyle/>
          <a:p>
            <a:pPr marL="457200" indent="0"/>
            <a:r>
              <a:rPr lang="en-US" sz="2300" spc="-150" dirty="0" smtClean="0">
                <a:latin typeface="+mn-lt"/>
              </a:rPr>
              <a:t>Single stage power plants</a:t>
            </a:r>
          </a:p>
        </p:txBody>
      </p:sp>
      <p:sp>
        <p:nvSpPr>
          <p:cNvPr id="9" name="TextBox 8"/>
          <p:cNvSpPr txBox="1"/>
          <p:nvPr/>
        </p:nvSpPr>
        <p:spPr>
          <a:xfrm>
            <a:off x="6878473" y="5288162"/>
            <a:ext cx="4872250" cy="354947"/>
          </a:xfrm>
          <a:prstGeom prst="rect">
            <a:avLst/>
          </a:prstGeom>
        </p:spPr>
        <p:txBody>
          <a:bodyPr vert="horz" wrap="square" lIns="91440" tIns="0" rIns="91440" bIns="0" rtlCol="0" anchor="t">
            <a:noAutofit/>
          </a:bodyPr>
          <a:lstStyle/>
          <a:p>
            <a:pPr marL="457200" indent="0"/>
            <a:r>
              <a:rPr lang="en-US" sz="2300" spc="-150" dirty="0" smtClean="0"/>
              <a:t>Cascade/Multistage hydropower plants</a:t>
            </a:r>
          </a:p>
        </p:txBody>
      </p:sp>
      <p:pic>
        <p:nvPicPr>
          <p:cNvPr id="7" name="Picture 6"/>
          <p:cNvPicPr>
            <a:picLocks noChangeAspect="1"/>
          </p:cNvPicPr>
          <p:nvPr/>
        </p:nvPicPr>
        <p:blipFill>
          <a:blip r:embed="rId3"/>
          <a:stretch>
            <a:fillRect/>
          </a:stretch>
        </p:blipFill>
        <p:spPr>
          <a:xfrm>
            <a:off x="838200" y="2744090"/>
            <a:ext cx="5238684" cy="2108906"/>
          </a:xfrm>
          <a:prstGeom prst="rect">
            <a:avLst/>
          </a:prstGeom>
        </p:spPr>
      </p:pic>
      <p:pic>
        <p:nvPicPr>
          <p:cNvPr id="11" name="Picture 10"/>
          <p:cNvPicPr>
            <a:picLocks noChangeAspect="1"/>
          </p:cNvPicPr>
          <p:nvPr/>
        </p:nvPicPr>
        <p:blipFill>
          <a:blip r:embed="rId4"/>
          <a:stretch>
            <a:fillRect/>
          </a:stretch>
        </p:blipFill>
        <p:spPr>
          <a:xfrm>
            <a:off x="6660107" y="2750690"/>
            <a:ext cx="4751638" cy="2027995"/>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2770428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632371"/>
            <a:ext cx="10515600" cy="4550734"/>
          </a:xfrm>
        </p:spPr>
        <p:txBody>
          <a:bodyPr>
            <a:normAutofit fontScale="92500" lnSpcReduction="20000"/>
          </a:bodyPr>
          <a:lstStyle/>
          <a:p>
            <a:pPr marL="0" indent="0" algn="ctr">
              <a:buNone/>
            </a:pPr>
            <a:r>
              <a:rPr lang="en-US" b="1" dirty="0" smtClean="0"/>
              <a:t>Classification of hydropower plants (Reservoirs) based on the purpose</a:t>
            </a:r>
          </a:p>
          <a:p>
            <a:pPr marL="0" indent="0" algn="ctr">
              <a:buNone/>
            </a:pPr>
            <a:endParaRPr lang="en-US" b="1" dirty="0" smtClean="0"/>
          </a:p>
          <a:p>
            <a:r>
              <a:rPr lang="en-US" b="1" dirty="0"/>
              <a:t>Multi-purpose reservoirs</a:t>
            </a:r>
          </a:p>
          <a:p>
            <a:pPr marL="0" indent="0">
              <a:buNone/>
            </a:pPr>
            <a:r>
              <a:rPr lang="en-US" dirty="0" smtClean="0"/>
              <a:t>   Water supply</a:t>
            </a:r>
          </a:p>
          <a:p>
            <a:pPr marL="0" indent="0">
              <a:buNone/>
            </a:pPr>
            <a:r>
              <a:rPr lang="en-US" dirty="0" smtClean="0"/>
              <a:t>    Flood control</a:t>
            </a:r>
          </a:p>
          <a:p>
            <a:pPr marL="0" indent="0">
              <a:buNone/>
            </a:pPr>
            <a:r>
              <a:rPr lang="en-US" dirty="0" smtClean="0"/>
              <a:t>    Soil erosion</a:t>
            </a:r>
          </a:p>
          <a:p>
            <a:pPr marL="0" indent="0">
              <a:buNone/>
            </a:pPr>
            <a:r>
              <a:rPr lang="en-US" dirty="0" smtClean="0"/>
              <a:t>    Environmental management</a:t>
            </a:r>
          </a:p>
          <a:p>
            <a:pPr marL="0" indent="0">
              <a:buNone/>
            </a:pPr>
            <a:r>
              <a:rPr lang="en-US" dirty="0" smtClean="0"/>
              <a:t>    Hydroelectric power generation</a:t>
            </a:r>
          </a:p>
          <a:p>
            <a:pPr marL="0" indent="0">
              <a:buNone/>
            </a:pPr>
            <a:r>
              <a:rPr lang="en-US" dirty="0" smtClean="0"/>
              <a:t>    Navigation</a:t>
            </a:r>
          </a:p>
          <a:p>
            <a:pPr marL="0" indent="0">
              <a:buNone/>
            </a:pPr>
            <a:r>
              <a:rPr lang="en-US" dirty="0" smtClean="0"/>
              <a:t>    Recreation</a:t>
            </a:r>
          </a:p>
          <a:p>
            <a:pPr marL="0" indent="0">
              <a:buNone/>
            </a:pPr>
            <a:r>
              <a:rPr lang="en-US" dirty="0" smtClean="0"/>
              <a:t>    Irrigation </a:t>
            </a:r>
            <a:endParaRPr lang="sv-SE" b="1" dirty="0" smtClean="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18</a:t>
            </a:fld>
            <a:endParaRPr lang="en-GB" dirty="0"/>
          </a:p>
        </p:txBody>
      </p:sp>
      <p:sp>
        <p:nvSpPr>
          <p:cNvPr id="6" name="Title 5"/>
          <p:cNvSpPr>
            <a:spLocks noGrp="1"/>
          </p:cNvSpPr>
          <p:nvPr>
            <p:ph type="title"/>
          </p:nvPr>
        </p:nvSpPr>
        <p:spPr>
          <a:xfrm>
            <a:off x="1995948" y="365125"/>
            <a:ext cx="9357852" cy="1325563"/>
          </a:xfrm>
        </p:spPr>
        <p:txBody>
          <a:bodyPr/>
          <a:lstStyle/>
          <a:p>
            <a:r>
              <a:rPr lang="sv-SE" dirty="0" err="1" smtClean="0"/>
              <a:t>Technology</a:t>
            </a:r>
            <a:r>
              <a:rPr lang="sv-SE" dirty="0" smtClean="0"/>
              <a:t> </a:t>
            </a:r>
            <a:r>
              <a:rPr lang="sv-SE" dirty="0" err="1" smtClean="0"/>
              <a:t>overview</a:t>
            </a:r>
            <a:endParaRPr lang="sv-SE" dirty="0"/>
          </a:p>
        </p:txBody>
      </p:sp>
      <p:pic>
        <p:nvPicPr>
          <p:cNvPr id="7" name="Picture 6"/>
          <p:cNvPicPr>
            <a:picLocks noChangeAspect="1"/>
          </p:cNvPicPr>
          <p:nvPr/>
        </p:nvPicPr>
        <p:blipFill>
          <a:blip r:embed="rId3"/>
          <a:stretch>
            <a:fillRect/>
          </a:stretch>
        </p:blipFill>
        <p:spPr>
          <a:xfrm>
            <a:off x="6258659" y="2939634"/>
            <a:ext cx="2323298" cy="1393979"/>
          </a:xfrm>
          <a:prstGeom prst="rect">
            <a:avLst/>
          </a:prstGeom>
        </p:spPr>
      </p:pic>
      <p:pic>
        <p:nvPicPr>
          <p:cNvPr id="10" name="Picture 9"/>
          <p:cNvPicPr>
            <a:picLocks noChangeAspect="1"/>
          </p:cNvPicPr>
          <p:nvPr/>
        </p:nvPicPr>
        <p:blipFill>
          <a:blip r:embed="rId4"/>
          <a:stretch>
            <a:fillRect/>
          </a:stretch>
        </p:blipFill>
        <p:spPr>
          <a:xfrm>
            <a:off x="8748712" y="2939635"/>
            <a:ext cx="2438333" cy="1365467"/>
          </a:xfrm>
          <a:prstGeom prst="rect">
            <a:avLst/>
          </a:prstGeom>
        </p:spPr>
      </p:pic>
      <p:pic>
        <p:nvPicPr>
          <p:cNvPr id="11" name="Picture 10"/>
          <p:cNvPicPr>
            <a:picLocks noChangeAspect="1"/>
          </p:cNvPicPr>
          <p:nvPr/>
        </p:nvPicPr>
        <p:blipFill>
          <a:blip r:embed="rId5"/>
          <a:stretch>
            <a:fillRect/>
          </a:stretch>
        </p:blipFill>
        <p:spPr>
          <a:xfrm>
            <a:off x="6258659" y="4591561"/>
            <a:ext cx="2351940" cy="1367647"/>
          </a:xfrm>
          <a:prstGeom prst="rect">
            <a:avLst/>
          </a:prstGeom>
        </p:spPr>
      </p:pic>
      <p:sp>
        <p:nvSpPr>
          <p:cNvPr id="12" name="AutoShape 2" descr="Image result for water suppl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3" name="Picture 12"/>
          <p:cNvPicPr>
            <a:picLocks noChangeAspect="1"/>
          </p:cNvPicPr>
          <p:nvPr/>
        </p:nvPicPr>
        <p:blipFill>
          <a:blip r:embed="rId6"/>
          <a:stretch>
            <a:fillRect/>
          </a:stretch>
        </p:blipFill>
        <p:spPr>
          <a:xfrm>
            <a:off x="8748712" y="4591561"/>
            <a:ext cx="2466975" cy="1367647"/>
          </a:xfrm>
          <a:prstGeom prst="rect">
            <a:avLst/>
          </a:prstGeom>
        </p:spPr>
      </p:pic>
      <p:pic>
        <p:nvPicPr>
          <p:cNvPr id="14" name="Picture 1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380191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838200" y="1966451"/>
            <a:ext cx="10515600" cy="4216653"/>
          </a:xfrm>
        </p:spPr>
        <p:txBody>
          <a:bodyPr/>
          <a:lstStyle/>
          <a:p>
            <a:pPr marL="0" indent="0" algn="ctr">
              <a:buNone/>
            </a:pPr>
            <a:r>
              <a:rPr lang="en-US" b="1" dirty="0" smtClean="0"/>
              <a:t>Classification of hydropower plants based on Size</a:t>
            </a:r>
          </a:p>
          <a:p>
            <a:pPr marL="0" indent="0" algn="ctr">
              <a:buNone/>
            </a:pPr>
            <a:endParaRPr lang="en-US" b="1" dirty="0" smtClean="0"/>
          </a:p>
          <a:p>
            <a:pPr>
              <a:buFont typeface="Wingdings" pitchFamily="2" charset="2"/>
              <a:buChar char="§"/>
            </a:pPr>
            <a:r>
              <a:rPr lang="en-US" dirty="0">
                <a:cs typeface="Times New Roman" pitchFamily="18" charset="0"/>
              </a:rPr>
              <a:t>LARGE:  &gt;100 MW</a:t>
            </a:r>
          </a:p>
          <a:p>
            <a:pPr>
              <a:buFont typeface="Wingdings" pitchFamily="2" charset="2"/>
              <a:buChar char="§"/>
            </a:pPr>
            <a:r>
              <a:rPr lang="en-US" dirty="0">
                <a:cs typeface="Times New Roman" pitchFamily="18" charset="0"/>
              </a:rPr>
              <a:t>MEDIUM: 25 – 100 MW</a:t>
            </a:r>
          </a:p>
          <a:p>
            <a:pPr>
              <a:buFont typeface="Wingdings" pitchFamily="2" charset="2"/>
              <a:buChar char="§"/>
            </a:pPr>
            <a:r>
              <a:rPr lang="en-US" dirty="0">
                <a:cs typeface="Times New Roman" pitchFamily="18" charset="0"/>
              </a:rPr>
              <a:t>SMALL: 1-25 MW</a:t>
            </a:r>
          </a:p>
          <a:p>
            <a:pPr>
              <a:buFont typeface="Wingdings" pitchFamily="2" charset="2"/>
              <a:buChar char="§"/>
            </a:pPr>
            <a:r>
              <a:rPr lang="en-US" dirty="0">
                <a:cs typeface="Times New Roman" pitchFamily="18" charset="0"/>
              </a:rPr>
              <a:t>MINI: 100 KW - 1MW</a:t>
            </a:r>
          </a:p>
          <a:p>
            <a:pPr>
              <a:buFont typeface="Wingdings" pitchFamily="2" charset="2"/>
              <a:buChar char="§"/>
            </a:pPr>
            <a:r>
              <a:rPr lang="en-US" dirty="0">
                <a:cs typeface="Times New Roman" pitchFamily="18" charset="0"/>
              </a:rPr>
              <a:t>MICRO: 5 – 100 KW </a:t>
            </a:r>
          </a:p>
          <a:p>
            <a:pPr>
              <a:buFont typeface="Wingdings" pitchFamily="2" charset="2"/>
              <a:buChar char="§"/>
            </a:pPr>
            <a:r>
              <a:rPr lang="en-US" dirty="0">
                <a:cs typeface="Times New Roman" pitchFamily="18" charset="0"/>
              </a:rPr>
              <a:t>PICO: &lt; 5 </a:t>
            </a:r>
            <a:r>
              <a:rPr lang="en-US" dirty="0" smtClean="0">
                <a:cs typeface="Times New Roman" pitchFamily="18" charset="0"/>
              </a:rPr>
              <a:t>KW</a:t>
            </a:r>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19</a:t>
            </a:fld>
            <a:endParaRPr lang="en-GB" dirty="0"/>
          </a:p>
        </p:txBody>
      </p:sp>
      <p:sp>
        <p:nvSpPr>
          <p:cNvPr id="6" name="Title 5"/>
          <p:cNvSpPr>
            <a:spLocks noGrp="1"/>
          </p:cNvSpPr>
          <p:nvPr>
            <p:ph type="title"/>
          </p:nvPr>
        </p:nvSpPr>
        <p:spPr>
          <a:xfrm>
            <a:off x="1946786" y="365125"/>
            <a:ext cx="9407013" cy="1325563"/>
          </a:xfrm>
        </p:spPr>
        <p:txBody>
          <a:bodyPr/>
          <a:lstStyle/>
          <a:p>
            <a:r>
              <a:rPr lang="sv-SE" dirty="0" err="1" smtClean="0"/>
              <a:t>Technology</a:t>
            </a:r>
            <a:r>
              <a:rPr lang="sv-SE" dirty="0" smtClean="0"/>
              <a:t> </a:t>
            </a:r>
            <a:r>
              <a:rPr lang="sv-SE" dirty="0" err="1" smtClean="0"/>
              <a:t>overview</a:t>
            </a:r>
            <a:endParaRPr lang="sv-SE"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4243322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Reference Energy System</a:t>
            </a:r>
            <a:endParaRPr lang="sv-SE" i="1"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a:xfrm>
            <a:off x="3581400" y="6356350"/>
            <a:ext cx="4572000" cy="365125"/>
          </a:xfrm>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2</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9346388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20</a:t>
            </a:fld>
            <a:endParaRPr lang="en-GB" dirty="0"/>
          </a:p>
        </p:txBody>
      </p:sp>
      <p:sp>
        <p:nvSpPr>
          <p:cNvPr id="6" name="Title 5"/>
          <p:cNvSpPr>
            <a:spLocks noGrp="1"/>
          </p:cNvSpPr>
          <p:nvPr>
            <p:ph type="title"/>
          </p:nvPr>
        </p:nvSpPr>
        <p:spPr>
          <a:xfrm>
            <a:off x="1995948" y="365125"/>
            <a:ext cx="9357852" cy="1325563"/>
          </a:xfrm>
        </p:spPr>
        <p:txBody>
          <a:bodyPr/>
          <a:lstStyle/>
          <a:p>
            <a:r>
              <a:rPr lang="sv-SE" dirty="0" smtClean="0"/>
              <a:t>Choice of </a:t>
            </a:r>
            <a:r>
              <a:rPr lang="en-US" noProof="1" smtClean="0"/>
              <a:t>turbines</a:t>
            </a:r>
            <a:endParaRPr lang="en-US" noProof="1"/>
          </a:p>
        </p:txBody>
      </p:sp>
      <p:pic>
        <p:nvPicPr>
          <p:cNvPr id="7" name="Picture 6"/>
          <p:cNvPicPr>
            <a:picLocks noChangeAspect="1"/>
          </p:cNvPicPr>
          <p:nvPr/>
        </p:nvPicPr>
        <p:blipFill>
          <a:blip r:embed="rId3"/>
          <a:stretch>
            <a:fillRect/>
          </a:stretch>
        </p:blipFill>
        <p:spPr>
          <a:xfrm>
            <a:off x="5749929" y="1632371"/>
            <a:ext cx="5603871" cy="4223658"/>
          </a:xfrm>
          <a:prstGeom prst="rect">
            <a:avLst/>
          </a:prstGeom>
        </p:spPr>
      </p:pic>
      <p:sp>
        <p:nvSpPr>
          <p:cNvPr id="8" name="TextBox 7"/>
          <p:cNvSpPr txBox="1"/>
          <p:nvPr/>
        </p:nvSpPr>
        <p:spPr>
          <a:xfrm>
            <a:off x="581891" y="1612669"/>
            <a:ext cx="4971011" cy="4522679"/>
          </a:xfrm>
          <a:prstGeom prst="rect">
            <a:avLst/>
          </a:prstGeom>
        </p:spPr>
        <p:txBody>
          <a:bodyPr vert="horz" wrap="square" lIns="91440" tIns="0" rIns="91440" bIns="0" rtlCol="0" anchor="t">
            <a:normAutofit/>
          </a:bodyPr>
          <a:lstStyle/>
          <a:p>
            <a:pPr marL="457200" indent="0"/>
            <a:endParaRPr lang="en-US" sz="3000" b="1" spc="-150" dirty="0" smtClean="0">
              <a:solidFill>
                <a:schemeClr val="bg2">
                  <a:lumMod val="50000"/>
                </a:schemeClr>
              </a:solidFill>
              <a:latin typeface="+mn-lt"/>
            </a:endParaRPr>
          </a:p>
        </p:txBody>
      </p:sp>
      <p:sp>
        <p:nvSpPr>
          <p:cNvPr id="11" name="Content Placeholder 1"/>
          <p:cNvSpPr>
            <a:spLocks noGrp="1"/>
          </p:cNvSpPr>
          <p:nvPr>
            <p:ph idx="1"/>
          </p:nvPr>
        </p:nvSpPr>
        <p:spPr>
          <a:xfrm>
            <a:off x="838200" y="1632371"/>
            <a:ext cx="4714702" cy="4550734"/>
          </a:xfrm>
        </p:spPr>
        <p:txBody>
          <a:bodyPr>
            <a:normAutofit fontScale="85000" lnSpcReduction="20000"/>
          </a:bodyPr>
          <a:lstStyle/>
          <a:p>
            <a:pPr marL="0" indent="0">
              <a:buNone/>
            </a:pPr>
            <a:r>
              <a:rPr lang="en-US" sz="3000" b="1" dirty="0" smtClean="0"/>
              <a:t>Reaction Turbines</a:t>
            </a:r>
          </a:p>
          <a:p>
            <a:pPr marL="457200" indent="-457200">
              <a:buFont typeface="Arial" panose="020B0604020202020204" pitchFamily="34" charset="0"/>
              <a:buChar char="•"/>
            </a:pPr>
            <a:r>
              <a:rPr lang="en-US" sz="3000" i="1" u="sng" dirty="0"/>
              <a:t>Francis turbine</a:t>
            </a:r>
          </a:p>
          <a:p>
            <a:pPr marL="457200" indent="-457200">
              <a:buFont typeface="Arial" panose="020B0604020202020204" pitchFamily="34" charset="0"/>
              <a:buChar char="•"/>
            </a:pPr>
            <a:r>
              <a:rPr lang="en-US" sz="3000" i="1" u="sng" dirty="0"/>
              <a:t>Kaplan turbine</a:t>
            </a:r>
          </a:p>
          <a:p>
            <a:pPr marL="457200" indent="-457200">
              <a:buFont typeface="Arial" panose="020B0604020202020204" pitchFamily="34" charset="0"/>
              <a:buChar char="•"/>
            </a:pPr>
            <a:r>
              <a:rPr lang="en-US" sz="3000" dirty="0"/>
              <a:t>Tyson turbine</a:t>
            </a:r>
          </a:p>
          <a:p>
            <a:pPr marL="457200" indent="-457200">
              <a:buFont typeface="Arial" panose="020B0604020202020204" pitchFamily="34" charset="0"/>
              <a:buChar char="•"/>
            </a:pPr>
            <a:r>
              <a:rPr lang="en-US" sz="3000" dirty="0" err="1"/>
              <a:t>Gorlov</a:t>
            </a:r>
            <a:r>
              <a:rPr lang="en-US" sz="3000" dirty="0"/>
              <a:t> helical </a:t>
            </a:r>
            <a:r>
              <a:rPr lang="en-US" sz="3000" dirty="0" smtClean="0"/>
              <a:t>turbine</a:t>
            </a:r>
          </a:p>
          <a:p>
            <a:pPr marL="0" indent="0">
              <a:buNone/>
            </a:pPr>
            <a:r>
              <a:rPr lang="en-US" sz="3000" b="1" dirty="0"/>
              <a:t>Impulse turbine</a:t>
            </a:r>
            <a:endParaRPr lang="en-US" sz="3000" b="1" dirty="0" smtClean="0"/>
          </a:p>
          <a:p>
            <a:pPr marL="457200" indent="-457200">
              <a:buFont typeface="Arial" panose="020B0604020202020204" pitchFamily="34" charset="0"/>
              <a:buChar char="•"/>
            </a:pPr>
            <a:r>
              <a:rPr lang="en-US" sz="3000" dirty="0" smtClean="0"/>
              <a:t> </a:t>
            </a:r>
            <a:r>
              <a:rPr lang="en-US" sz="3000" i="1" u="sng" dirty="0" smtClean="0"/>
              <a:t>Pelton </a:t>
            </a:r>
            <a:r>
              <a:rPr lang="en-US" sz="3000" i="1" u="sng" dirty="0"/>
              <a:t>wheel</a:t>
            </a:r>
          </a:p>
          <a:p>
            <a:pPr marL="571500" indent="-571500">
              <a:buFont typeface="Arial" panose="020B0604020202020204" pitchFamily="34" charset="0"/>
              <a:buChar char="•"/>
            </a:pPr>
            <a:r>
              <a:rPr lang="en-US" sz="3000" dirty="0" err="1" smtClean="0"/>
              <a:t>Turgo</a:t>
            </a:r>
            <a:r>
              <a:rPr lang="en-US" sz="3000" dirty="0" smtClean="0"/>
              <a:t> </a:t>
            </a:r>
            <a:r>
              <a:rPr lang="en-US" sz="3000" dirty="0"/>
              <a:t>turbine</a:t>
            </a:r>
          </a:p>
          <a:p>
            <a:pPr marL="571500" indent="-571500">
              <a:buFont typeface="Arial" panose="020B0604020202020204" pitchFamily="34" charset="0"/>
              <a:buChar char="•"/>
            </a:pPr>
            <a:r>
              <a:rPr lang="en-US" sz="3000" dirty="0" smtClean="0"/>
              <a:t>Cross-flow </a:t>
            </a:r>
            <a:r>
              <a:rPr lang="en-US" sz="3000" dirty="0"/>
              <a:t>turbine </a:t>
            </a:r>
            <a:endParaRPr lang="en-US" sz="3000" dirty="0" smtClean="0"/>
          </a:p>
          <a:p>
            <a:pPr marL="571500" indent="-571500">
              <a:buFont typeface="Arial" panose="020B0604020202020204" pitchFamily="34" charset="0"/>
              <a:buChar char="•"/>
            </a:pPr>
            <a:r>
              <a:rPr lang="en-US" sz="3000" dirty="0" err="1" smtClean="0"/>
              <a:t>Jonval</a:t>
            </a:r>
            <a:r>
              <a:rPr lang="en-US" sz="3000" dirty="0" smtClean="0"/>
              <a:t> </a:t>
            </a:r>
            <a:r>
              <a:rPr lang="en-US" sz="3000" dirty="0"/>
              <a:t>turbine</a:t>
            </a:r>
          </a:p>
          <a:p>
            <a:pPr marL="571500" indent="-571500">
              <a:buFont typeface="Arial" panose="020B0604020202020204" pitchFamily="34" charset="0"/>
              <a:buChar char="•"/>
            </a:pPr>
            <a:r>
              <a:rPr lang="en-US" sz="3000" dirty="0" smtClean="0"/>
              <a:t>Screw turbine</a:t>
            </a:r>
            <a:r>
              <a:rPr lang="en-US" b="1" dirty="0" smtClean="0"/>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10" name="TextBox 9"/>
          <p:cNvSpPr txBox="1"/>
          <p:nvPr/>
        </p:nvSpPr>
        <p:spPr>
          <a:xfrm>
            <a:off x="7522591" y="6029947"/>
            <a:ext cx="4487158" cy="326403"/>
          </a:xfrm>
          <a:prstGeom prst="rect">
            <a:avLst/>
          </a:prstGeom>
        </p:spPr>
        <p:txBody>
          <a:bodyPr vert="horz" wrap="square" lIns="91440" tIns="0" rIns="91440" bIns="0" rtlCol="0" anchor="t">
            <a:noAutofit/>
          </a:bodyPr>
          <a:lstStyle/>
          <a:p>
            <a:pPr marL="457200" indent="0"/>
            <a:r>
              <a:rPr lang="en-GB" sz="1400" spc="-150" dirty="0"/>
              <a:t>S</a:t>
            </a:r>
            <a:r>
              <a:rPr lang="en-GB" sz="1400" spc="-150" dirty="0" smtClean="0"/>
              <a:t>ource:  Irena-ETSAP- technology briefs</a:t>
            </a:r>
          </a:p>
        </p:txBody>
      </p:sp>
    </p:spTree>
    <p:extLst>
      <p:ext uri="{BB962C8B-B14F-4D97-AF65-F5344CB8AC3E}">
        <p14:creationId xmlns:p14="http://schemas.microsoft.com/office/powerpoint/2010/main" val="419938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21</a:t>
            </a:fld>
            <a:endParaRPr lang="en-GB" dirty="0"/>
          </a:p>
        </p:txBody>
      </p:sp>
      <p:sp>
        <p:nvSpPr>
          <p:cNvPr id="6" name="Title 5"/>
          <p:cNvSpPr>
            <a:spLocks noGrp="1"/>
          </p:cNvSpPr>
          <p:nvPr>
            <p:ph type="title"/>
          </p:nvPr>
        </p:nvSpPr>
        <p:spPr>
          <a:xfrm>
            <a:off x="2015612" y="365125"/>
            <a:ext cx="9338187" cy="1325563"/>
          </a:xfrm>
        </p:spPr>
        <p:txBody>
          <a:bodyPr/>
          <a:lstStyle/>
          <a:p>
            <a:r>
              <a:rPr lang="sv-SE" dirty="0" err="1" smtClean="0"/>
              <a:t>Reservoir</a:t>
            </a:r>
            <a:r>
              <a:rPr lang="sv-SE" dirty="0" smtClean="0"/>
              <a:t> operation</a:t>
            </a:r>
            <a:endParaRPr lang="sv-SE" dirty="0"/>
          </a:p>
        </p:txBody>
      </p:sp>
      <p:grpSp>
        <p:nvGrpSpPr>
          <p:cNvPr id="20" name="Group 19"/>
          <p:cNvGrpSpPr/>
          <p:nvPr/>
        </p:nvGrpSpPr>
        <p:grpSpPr>
          <a:xfrm>
            <a:off x="195387" y="2027351"/>
            <a:ext cx="11533474" cy="4178838"/>
            <a:chOff x="640864" y="1985723"/>
            <a:chExt cx="11533474" cy="4178838"/>
          </a:xfrm>
        </p:grpSpPr>
        <p:pic>
          <p:nvPicPr>
            <p:cNvPr id="7" name="Picture 6"/>
            <p:cNvPicPr>
              <a:picLocks noChangeAspect="1"/>
            </p:cNvPicPr>
            <p:nvPr/>
          </p:nvPicPr>
          <p:blipFill>
            <a:blip r:embed="rId3"/>
            <a:stretch>
              <a:fillRect/>
            </a:stretch>
          </p:blipFill>
          <p:spPr>
            <a:xfrm>
              <a:off x="1504960" y="1985723"/>
              <a:ext cx="7039869" cy="4178838"/>
            </a:xfrm>
            <a:prstGeom prst="rect">
              <a:avLst/>
            </a:prstGeom>
          </p:spPr>
        </p:pic>
        <p:sp>
          <p:nvSpPr>
            <p:cNvPr id="8" name="TextBox 7"/>
            <p:cNvSpPr txBox="1"/>
            <p:nvPr/>
          </p:nvSpPr>
          <p:spPr>
            <a:xfrm>
              <a:off x="8575180" y="2109465"/>
              <a:ext cx="3532649" cy="424732"/>
            </a:xfrm>
            <a:prstGeom prst="rect">
              <a:avLst/>
            </a:prstGeom>
            <a:noFill/>
          </p:spPr>
          <p:txBody>
            <a:bodyPr wrap="square" rtlCol="0">
              <a:spAutoFit/>
            </a:bodyPr>
            <a:lstStyle/>
            <a:p>
              <a:pPr>
                <a:lnSpc>
                  <a:spcPct val="90000"/>
                </a:lnSpc>
              </a:pPr>
              <a:r>
                <a:rPr lang="en-US" sz="2400" dirty="0" smtClean="0"/>
                <a:t>Maintained Empty</a:t>
              </a:r>
              <a:endParaRPr lang="en-US" sz="2400" dirty="0"/>
            </a:p>
          </p:txBody>
        </p:sp>
        <p:sp>
          <p:nvSpPr>
            <p:cNvPr id="9" name="TextBox 8"/>
            <p:cNvSpPr txBox="1"/>
            <p:nvPr/>
          </p:nvSpPr>
          <p:spPr>
            <a:xfrm>
              <a:off x="8656176" y="5570830"/>
              <a:ext cx="3198876" cy="424732"/>
            </a:xfrm>
            <a:prstGeom prst="rect">
              <a:avLst/>
            </a:prstGeom>
            <a:noFill/>
          </p:spPr>
          <p:txBody>
            <a:bodyPr wrap="square" rtlCol="0">
              <a:spAutoFit/>
            </a:bodyPr>
            <a:lstStyle/>
            <a:p>
              <a:pPr>
                <a:lnSpc>
                  <a:spcPct val="90000"/>
                </a:lnSpc>
              </a:pPr>
              <a:r>
                <a:rPr lang="en-US" sz="2400" dirty="0" smtClean="0"/>
                <a:t>Not used</a:t>
              </a:r>
              <a:endParaRPr lang="en-US" sz="2400" dirty="0"/>
            </a:p>
          </p:txBody>
        </p:sp>
        <p:cxnSp>
          <p:nvCxnSpPr>
            <p:cNvPr id="10" name="Straight Connector 9"/>
            <p:cNvCxnSpPr>
              <a:endCxn id="8" idx="1"/>
            </p:cNvCxnSpPr>
            <p:nvPr/>
          </p:nvCxnSpPr>
          <p:spPr>
            <a:xfrm flipV="1">
              <a:off x="7102524" y="2321831"/>
              <a:ext cx="1472656" cy="1699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1" name="Straight Connector 10"/>
            <p:cNvCxnSpPr/>
            <p:nvPr/>
          </p:nvCxnSpPr>
          <p:spPr>
            <a:xfrm flipV="1">
              <a:off x="7087349" y="3351025"/>
              <a:ext cx="1472656" cy="1699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2" name="Straight Connector 11"/>
            <p:cNvCxnSpPr/>
            <p:nvPr/>
          </p:nvCxnSpPr>
          <p:spPr>
            <a:xfrm flipV="1">
              <a:off x="7155967" y="4681491"/>
              <a:ext cx="1472656" cy="16992"/>
            </a:xfrm>
            <a:prstGeom prst="line">
              <a:avLst/>
            </a:prstGeom>
            <a:ln w="38100"/>
          </p:spPr>
          <p:style>
            <a:lnRef idx="3">
              <a:schemeClr val="accent2"/>
            </a:lnRef>
            <a:fillRef idx="0">
              <a:schemeClr val="accent2"/>
            </a:fillRef>
            <a:effectRef idx="2">
              <a:schemeClr val="accent2"/>
            </a:effectRef>
            <a:fontRef idx="minor">
              <a:schemeClr val="tx1"/>
            </a:fontRef>
          </p:style>
        </p:cxnSp>
        <p:cxnSp>
          <p:nvCxnSpPr>
            <p:cNvPr id="13" name="Straight Connector 12"/>
            <p:cNvCxnSpPr/>
            <p:nvPr/>
          </p:nvCxnSpPr>
          <p:spPr>
            <a:xfrm flipV="1">
              <a:off x="7155967" y="5722770"/>
              <a:ext cx="1472656" cy="16992"/>
            </a:xfrm>
            <a:prstGeom prst="line">
              <a:avLst/>
            </a:prstGeom>
            <a:ln w="38100"/>
          </p:spPr>
          <p:style>
            <a:lnRef idx="3">
              <a:schemeClr val="accent2"/>
            </a:lnRef>
            <a:fillRef idx="0">
              <a:schemeClr val="accent2"/>
            </a:fillRef>
            <a:effectRef idx="2">
              <a:schemeClr val="accent2"/>
            </a:effectRef>
            <a:fontRef idx="minor">
              <a:schemeClr val="tx1"/>
            </a:fontRef>
          </p:style>
        </p:cxnSp>
        <p:sp>
          <p:nvSpPr>
            <p:cNvPr id="14" name="Right Brace 13"/>
            <p:cNvSpPr/>
            <p:nvPr/>
          </p:nvSpPr>
          <p:spPr>
            <a:xfrm flipH="1">
              <a:off x="640864" y="2634810"/>
              <a:ext cx="864096" cy="2612207"/>
            </a:xfrm>
            <a:prstGeom prst="righ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5" name="TextBox 14"/>
            <p:cNvSpPr txBox="1"/>
            <p:nvPr/>
          </p:nvSpPr>
          <p:spPr>
            <a:xfrm>
              <a:off x="1197868" y="3265363"/>
              <a:ext cx="3096344" cy="424732"/>
            </a:xfrm>
            <a:prstGeom prst="rect">
              <a:avLst/>
            </a:prstGeom>
            <a:noFill/>
          </p:spPr>
          <p:txBody>
            <a:bodyPr wrap="square" rtlCol="0">
              <a:spAutoFit/>
            </a:bodyPr>
            <a:lstStyle/>
            <a:p>
              <a:pPr>
                <a:lnSpc>
                  <a:spcPct val="90000"/>
                </a:lnSpc>
              </a:pPr>
              <a:r>
                <a:rPr lang="en-US" sz="2400" dirty="0" smtClean="0">
                  <a:solidFill>
                    <a:srgbClr val="FF0000"/>
                  </a:solidFill>
                </a:rPr>
                <a:t>Active Zone</a:t>
              </a:r>
              <a:endParaRPr lang="en-US" sz="2400" dirty="0">
                <a:solidFill>
                  <a:srgbClr val="FF0000"/>
                </a:solidFill>
              </a:endParaRPr>
            </a:p>
          </p:txBody>
        </p:sp>
        <p:sp>
          <p:nvSpPr>
            <p:cNvPr id="16" name="TextBox 15"/>
            <p:cNvSpPr txBox="1"/>
            <p:nvPr/>
          </p:nvSpPr>
          <p:spPr>
            <a:xfrm>
              <a:off x="8544829" y="3033653"/>
              <a:ext cx="3532649" cy="757130"/>
            </a:xfrm>
            <a:prstGeom prst="rect">
              <a:avLst/>
            </a:prstGeom>
            <a:noFill/>
          </p:spPr>
          <p:txBody>
            <a:bodyPr wrap="square" rtlCol="0">
              <a:spAutoFit/>
            </a:bodyPr>
            <a:lstStyle/>
            <a:p>
              <a:pPr>
                <a:lnSpc>
                  <a:spcPct val="90000"/>
                </a:lnSpc>
              </a:pPr>
              <a:r>
                <a:rPr lang="en-US" sz="2400" dirty="0" smtClean="0"/>
                <a:t>Utilized for downstream activities</a:t>
              </a:r>
              <a:endParaRPr lang="en-US" sz="2400" dirty="0"/>
            </a:p>
          </p:txBody>
        </p:sp>
        <p:sp>
          <p:nvSpPr>
            <p:cNvPr id="17" name="TextBox 16"/>
            <p:cNvSpPr txBox="1"/>
            <p:nvPr/>
          </p:nvSpPr>
          <p:spPr>
            <a:xfrm>
              <a:off x="8641689" y="4272506"/>
              <a:ext cx="3532649" cy="1089529"/>
            </a:xfrm>
            <a:prstGeom prst="rect">
              <a:avLst/>
            </a:prstGeom>
            <a:noFill/>
          </p:spPr>
          <p:txBody>
            <a:bodyPr wrap="square" rtlCol="0">
              <a:spAutoFit/>
            </a:bodyPr>
            <a:lstStyle/>
            <a:p>
              <a:pPr>
                <a:lnSpc>
                  <a:spcPct val="90000"/>
                </a:lnSpc>
              </a:pPr>
              <a:r>
                <a:rPr lang="en-US" sz="2400" dirty="0" smtClean="0"/>
                <a:t>Controlled Utilization for downstream activities</a:t>
              </a:r>
              <a:endParaRPr lang="en-US" sz="2400" dirty="0"/>
            </a:p>
          </p:txBody>
        </p:sp>
      </p:gr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22" name="TextBox 21"/>
          <p:cNvSpPr txBox="1"/>
          <p:nvPr/>
        </p:nvSpPr>
        <p:spPr>
          <a:xfrm>
            <a:off x="9485282" y="6082783"/>
            <a:ext cx="4487158" cy="326403"/>
          </a:xfrm>
          <a:prstGeom prst="rect">
            <a:avLst/>
          </a:prstGeom>
        </p:spPr>
        <p:txBody>
          <a:bodyPr vert="horz" wrap="square" lIns="91440" tIns="0" rIns="91440" bIns="0" rtlCol="0" anchor="t">
            <a:noAutofit/>
          </a:bodyPr>
          <a:lstStyle/>
          <a:p>
            <a:pPr marL="457200" indent="0"/>
            <a:r>
              <a:rPr lang="en-GB" sz="1400" spc="-150" dirty="0"/>
              <a:t>S</a:t>
            </a:r>
            <a:r>
              <a:rPr lang="en-GB" sz="1400" spc="-150" dirty="0" smtClean="0"/>
              <a:t>ource: WEAP(SEI) user manual</a:t>
            </a:r>
          </a:p>
        </p:txBody>
      </p:sp>
    </p:spTree>
    <p:extLst>
      <p:ext uri="{BB962C8B-B14F-4D97-AF65-F5344CB8AC3E}">
        <p14:creationId xmlns:p14="http://schemas.microsoft.com/office/powerpoint/2010/main" val="4169474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Content Placeholder 1"/>
              <p:cNvSpPr>
                <a:spLocks noGrp="1"/>
              </p:cNvSpPr>
              <p:nvPr>
                <p:ph idx="1"/>
              </p:nvPr>
            </p:nvSpPr>
            <p:spPr>
              <a:xfrm>
                <a:off x="838200" y="1887793"/>
                <a:ext cx="10515600" cy="4289169"/>
              </a:xfrm>
            </p:spPr>
            <p:txBody>
              <a:bodyPr>
                <a:normAutofit fontScale="62500" lnSpcReduction="20000"/>
              </a:bodyPr>
              <a:lstStyle/>
              <a:p>
                <a:r>
                  <a:rPr lang="en-GB" sz="3700" b="1" dirty="0" smtClean="0"/>
                  <a:t>Capacity factor</a:t>
                </a:r>
                <a:r>
                  <a:rPr lang="en-GB" sz="3700" dirty="0" smtClean="0"/>
                  <a:t>: T</a:t>
                </a:r>
                <a:r>
                  <a:rPr lang="en-US" sz="3700" dirty="0" smtClean="0"/>
                  <a:t>he </a:t>
                </a:r>
                <a:r>
                  <a:rPr lang="en-US" sz="3700" dirty="0"/>
                  <a:t>ratio of its actual output over a period of time, to its potential output if it were possible for it to operate at full nameplate capacity indefinitely</a:t>
                </a:r>
                <a:r>
                  <a:rPr lang="en-US" sz="3700" dirty="0" smtClean="0"/>
                  <a:t>.</a:t>
                </a:r>
              </a:p>
              <a:p>
                <a:endParaRPr lang="en-US" sz="3700" dirty="0"/>
              </a:p>
              <a:p>
                <a:pPr marL="0" indent="0">
                  <a:buNone/>
                </a:pPr>
                <a:r>
                  <a:rPr lang="en-US" sz="3700" dirty="0" smtClean="0"/>
                  <a:t>Hydro Power plant capacity : 500 MW</a:t>
                </a:r>
              </a:p>
              <a:p>
                <a:pPr marL="0" indent="0">
                  <a:buNone/>
                </a:pPr>
                <a:r>
                  <a:rPr lang="en-US" sz="3700" dirty="0" smtClean="0"/>
                  <a:t>Annual electricity generation: 2000 </a:t>
                </a:r>
                <a:r>
                  <a:rPr lang="en-US" sz="3700" dirty="0" err="1"/>
                  <a:t>G</a:t>
                </a:r>
                <a:r>
                  <a:rPr lang="en-US" sz="3700" dirty="0" err="1" smtClean="0"/>
                  <a:t>Wh</a:t>
                </a:r>
                <a:endParaRPr lang="en-US" sz="3700" dirty="0" smtClean="0"/>
              </a:p>
              <a:p>
                <a:pPr marL="0" indent="0">
                  <a:buNone/>
                </a:pPr>
                <a:r>
                  <a:rPr lang="en-US" sz="3700" dirty="0" smtClean="0"/>
                  <a:t>Average annual capacity factor </a:t>
                </a:r>
                <a14:m>
                  <m:oMath xmlns:m="http://schemas.openxmlformats.org/officeDocument/2006/math">
                    <m:r>
                      <a:rPr lang="en-US" sz="3700" i="1" dirty="0" smtClean="0">
                        <a:latin typeface="Cambria Math" panose="02040503050406030204" pitchFamily="18" charset="0"/>
                      </a:rPr>
                      <m:t>=</m:t>
                    </m:r>
                    <m:f>
                      <m:fPr>
                        <m:ctrlPr>
                          <a:rPr lang="en-US" sz="3700" i="1" dirty="0" smtClean="0">
                            <a:latin typeface="Cambria Math" panose="02040503050406030204" pitchFamily="18" charset="0"/>
                          </a:rPr>
                        </m:ctrlPr>
                      </m:fPr>
                      <m:num>
                        <m:r>
                          <a:rPr lang="en-US" sz="3700" b="0" i="1" dirty="0" smtClean="0">
                            <a:latin typeface="Cambria Math" panose="02040503050406030204" pitchFamily="18" charset="0"/>
                          </a:rPr>
                          <m:t>2000∗1000 (</m:t>
                        </m:r>
                        <m:r>
                          <a:rPr lang="en-US" sz="3700" b="0" i="1" dirty="0" smtClean="0">
                            <a:latin typeface="Cambria Math" panose="02040503050406030204" pitchFamily="18" charset="0"/>
                          </a:rPr>
                          <m:t>𝑀𝑊h</m:t>
                        </m:r>
                        <m:r>
                          <a:rPr lang="en-US" sz="3700" b="0" i="1" dirty="0" smtClean="0">
                            <a:latin typeface="Cambria Math" panose="02040503050406030204" pitchFamily="18" charset="0"/>
                          </a:rPr>
                          <m:t>)</m:t>
                        </m:r>
                      </m:num>
                      <m:den>
                        <m:r>
                          <a:rPr lang="en-US" sz="3700" b="0" i="1" dirty="0" smtClean="0">
                            <a:latin typeface="Cambria Math" panose="02040503050406030204" pitchFamily="18" charset="0"/>
                          </a:rPr>
                          <m:t>500</m:t>
                        </m:r>
                        <m:d>
                          <m:dPr>
                            <m:ctrlPr>
                              <a:rPr lang="en-US" sz="3700" b="0" i="1" dirty="0" smtClean="0">
                                <a:latin typeface="Cambria Math" panose="02040503050406030204" pitchFamily="18" charset="0"/>
                              </a:rPr>
                            </m:ctrlPr>
                          </m:dPr>
                          <m:e>
                            <m:r>
                              <a:rPr lang="en-US" sz="3700" b="0" i="1" dirty="0" smtClean="0">
                                <a:latin typeface="Cambria Math" panose="02040503050406030204" pitchFamily="18" charset="0"/>
                              </a:rPr>
                              <m:t>𝑀𝑊</m:t>
                            </m:r>
                          </m:e>
                        </m:d>
                        <m:r>
                          <a:rPr lang="en-US" sz="3700" b="0" i="1" dirty="0" smtClean="0">
                            <a:latin typeface="Cambria Math" panose="02040503050406030204" pitchFamily="18" charset="0"/>
                          </a:rPr>
                          <m:t>∗8760(</m:t>
                        </m:r>
                        <m:r>
                          <a:rPr lang="en-US" sz="3700" b="0" i="1" dirty="0" smtClean="0">
                            <a:latin typeface="Cambria Math" panose="02040503050406030204" pitchFamily="18" charset="0"/>
                          </a:rPr>
                          <m:t>h𝑜𝑢𝑟𝑠</m:t>
                        </m:r>
                        <m:r>
                          <a:rPr lang="en-US" sz="3700" b="0" i="1" dirty="0" smtClean="0">
                            <a:latin typeface="Cambria Math" panose="02040503050406030204" pitchFamily="18" charset="0"/>
                          </a:rPr>
                          <m:t> </m:t>
                        </m:r>
                        <m:r>
                          <a:rPr lang="en-US" sz="3700" b="0" i="1" dirty="0" smtClean="0">
                            <a:latin typeface="Cambria Math" panose="02040503050406030204" pitchFamily="18" charset="0"/>
                          </a:rPr>
                          <m:t>𝑖𝑛</m:t>
                        </m:r>
                        <m:r>
                          <a:rPr lang="en-US" sz="3700" b="0" i="1" dirty="0" smtClean="0">
                            <a:latin typeface="Cambria Math" panose="02040503050406030204" pitchFamily="18" charset="0"/>
                          </a:rPr>
                          <m:t> </m:t>
                        </m:r>
                        <m:r>
                          <a:rPr lang="en-US" sz="3700" b="0" i="1" dirty="0" smtClean="0">
                            <a:latin typeface="Cambria Math" panose="02040503050406030204" pitchFamily="18" charset="0"/>
                          </a:rPr>
                          <m:t>𝑎</m:t>
                        </m:r>
                        <m:r>
                          <a:rPr lang="en-US" sz="3700" b="0" i="1" dirty="0" smtClean="0">
                            <a:latin typeface="Cambria Math" panose="02040503050406030204" pitchFamily="18" charset="0"/>
                          </a:rPr>
                          <m:t> </m:t>
                        </m:r>
                        <m:r>
                          <a:rPr lang="en-US" sz="3700" b="0" i="1" dirty="0" smtClean="0">
                            <a:latin typeface="Cambria Math" panose="02040503050406030204" pitchFamily="18" charset="0"/>
                          </a:rPr>
                          <m:t>𝑦𝑒𝑎𝑟</m:t>
                        </m:r>
                        <m:r>
                          <a:rPr lang="en-US" sz="3700" b="0" i="1" dirty="0" smtClean="0">
                            <a:latin typeface="Cambria Math" panose="02040503050406030204" pitchFamily="18" charset="0"/>
                          </a:rPr>
                          <m:t>)</m:t>
                        </m:r>
                      </m:den>
                    </m:f>
                  </m:oMath>
                </a14:m>
                <a:r>
                  <a:rPr lang="en-US" sz="3700" dirty="0" smtClean="0"/>
                  <a:t>= 45.6%</a:t>
                </a:r>
              </a:p>
              <a:p>
                <a:endParaRPr lang="en-US" sz="3700" dirty="0" smtClean="0"/>
              </a:p>
              <a:p>
                <a:r>
                  <a:rPr lang="en-US" sz="3700" b="1" dirty="0"/>
                  <a:t>Availability </a:t>
                </a:r>
                <a:r>
                  <a:rPr lang="en-US" sz="3700" b="1" dirty="0" smtClean="0"/>
                  <a:t>Factor: </a:t>
                </a:r>
                <a:r>
                  <a:rPr lang="en-US" sz="3700" dirty="0" smtClean="0"/>
                  <a:t>The </a:t>
                </a:r>
                <a:r>
                  <a:rPr lang="en-US" sz="3700" dirty="0"/>
                  <a:t>availability factor of a power plant is the percentage of the time that it is available to provide energy to the grid</a:t>
                </a:r>
                <a:r>
                  <a:rPr lang="en-US" sz="3700" dirty="0" smtClean="0"/>
                  <a:t>. The </a:t>
                </a:r>
                <a:r>
                  <a:rPr lang="en-US" sz="3700" dirty="0"/>
                  <a:t>availability of a plant is mostly a factor of its reliability and of the periodic maintenance it requires.</a:t>
                </a:r>
              </a:p>
              <a:p>
                <a:endParaRPr lang="en-US" dirty="0"/>
              </a:p>
              <a:p>
                <a:endParaRPr lang="en-US" dirty="0"/>
              </a:p>
              <a:p>
                <a:endParaRPr lang="en-GB" dirty="0" smtClean="0"/>
              </a:p>
              <a:p>
                <a:endParaRPr lang="sv-SE" dirty="0"/>
              </a:p>
              <a:p>
                <a:endParaRPr lang="sv-SE" dirty="0"/>
              </a:p>
            </p:txBody>
          </p:sp>
        </mc:Choice>
        <mc:Fallback xmlns="">
          <p:sp>
            <p:nvSpPr>
              <p:cNvPr id="2" name="Content Placeholder 1"/>
              <p:cNvSpPr>
                <a:spLocks noGrp="1" noRot="1" noChangeAspect="1" noMove="1" noResize="1" noEditPoints="1" noAdjustHandles="1" noChangeArrowheads="1" noChangeShapeType="1" noTextEdit="1"/>
              </p:cNvSpPr>
              <p:nvPr>
                <p:ph idx="1"/>
              </p:nvPr>
            </p:nvSpPr>
            <p:spPr>
              <a:xfrm>
                <a:off x="838200" y="1887793"/>
                <a:ext cx="10515600" cy="4289169"/>
              </a:xfrm>
              <a:blipFill>
                <a:blip r:embed="rId3"/>
                <a:stretch>
                  <a:fillRect l="-870" t="-3272"/>
                </a:stretch>
              </a:blipFill>
            </p:spPr>
            <p:txBody>
              <a:bodyPr/>
              <a:lstStyle/>
              <a:p>
                <a:r>
                  <a:rPr lang="en-GB">
                    <a:noFill/>
                  </a:rPr>
                  <a:t> </a:t>
                </a:r>
              </a:p>
            </p:txBody>
          </p:sp>
        </mc:Fallback>
      </mc:AlternateContent>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22</a:t>
            </a:fld>
            <a:endParaRPr lang="en-GB" dirty="0"/>
          </a:p>
        </p:txBody>
      </p:sp>
      <p:sp>
        <p:nvSpPr>
          <p:cNvPr id="6" name="Title 5"/>
          <p:cNvSpPr>
            <a:spLocks noGrp="1"/>
          </p:cNvSpPr>
          <p:nvPr>
            <p:ph type="title"/>
          </p:nvPr>
        </p:nvSpPr>
        <p:spPr>
          <a:xfrm>
            <a:off x="1946786" y="365125"/>
            <a:ext cx="9407013" cy="1325563"/>
          </a:xfrm>
        </p:spPr>
        <p:txBody>
          <a:bodyPr/>
          <a:lstStyle/>
          <a:p>
            <a:r>
              <a:rPr lang="en-GB" dirty="0" smtClean="0"/>
              <a:t>Hydro specific technical </a:t>
            </a:r>
            <a:br>
              <a:rPr lang="en-GB" dirty="0" smtClean="0"/>
            </a:br>
            <a:r>
              <a:rPr lang="en-GB" dirty="0" smtClean="0"/>
              <a:t>parameters</a:t>
            </a:r>
            <a:endParaRPr lang="en-GB" dirty="0"/>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258808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23</a:t>
            </a:fld>
            <a:endParaRPr lang="en-GB" dirty="0"/>
          </a:p>
        </p:txBody>
      </p:sp>
      <p:sp>
        <p:nvSpPr>
          <p:cNvPr id="6" name="Title 5"/>
          <p:cNvSpPr>
            <a:spLocks noGrp="1"/>
          </p:cNvSpPr>
          <p:nvPr>
            <p:ph type="title"/>
          </p:nvPr>
        </p:nvSpPr>
        <p:spPr>
          <a:xfrm>
            <a:off x="1897626" y="365125"/>
            <a:ext cx="9456174" cy="1325563"/>
          </a:xfrm>
        </p:spPr>
        <p:txBody>
          <a:bodyPr/>
          <a:lstStyle/>
          <a:p>
            <a:r>
              <a:rPr lang="en-GB" dirty="0" smtClean="0"/>
              <a:t>Hydro specific technical </a:t>
            </a:r>
            <a:br>
              <a:rPr lang="en-GB" dirty="0" smtClean="0"/>
            </a:br>
            <a:r>
              <a:rPr lang="en-GB" dirty="0" smtClean="0"/>
              <a:t>parameters</a:t>
            </a:r>
            <a:endParaRPr lang="en-GB" dirty="0"/>
          </a:p>
        </p:txBody>
      </p:sp>
      <p:pic>
        <p:nvPicPr>
          <p:cNvPr id="7" name="Picture 6"/>
          <p:cNvPicPr>
            <a:picLocks noChangeAspect="1"/>
          </p:cNvPicPr>
          <p:nvPr/>
        </p:nvPicPr>
        <p:blipFill>
          <a:blip r:embed="rId3"/>
          <a:stretch>
            <a:fillRect/>
          </a:stretch>
        </p:blipFill>
        <p:spPr>
          <a:xfrm>
            <a:off x="217714" y="2220686"/>
            <a:ext cx="5600362" cy="3571786"/>
          </a:xfrm>
          <a:prstGeom prst="rect">
            <a:avLst/>
          </a:prstGeom>
        </p:spPr>
      </p:pic>
      <p:pic>
        <p:nvPicPr>
          <p:cNvPr id="8" name="Picture 7"/>
          <p:cNvPicPr>
            <a:picLocks noChangeAspect="1"/>
          </p:cNvPicPr>
          <p:nvPr/>
        </p:nvPicPr>
        <p:blipFill>
          <a:blip r:embed="rId4"/>
          <a:stretch>
            <a:fillRect/>
          </a:stretch>
        </p:blipFill>
        <p:spPr>
          <a:xfrm>
            <a:off x="5818076" y="2640249"/>
            <a:ext cx="6218902" cy="2732660"/>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10" name="TextBox 9"/>
          <p:cNvSpPr txBox="1"/>
          <p:nvPr/>
        </p:nvSpPr>
        <p:spPr>
          <a:xfrm>
            <a:off x="4857134" y="1677045"/>
            <a:ext cx="3372465" cy="461665"/>
          </a:xfrm>
          <a:prstGeom prst="rect">
            <a:avLst/>
          </a:prstGeom>
          <a:noFill/>
        </p:spPr>
        <p:txBody>
          <a:bodyPr wrap="square" rtlCol="0">
            <a:spAutoFit/>
          </a:bodyPr>
          <a:lstStyle/>
          <a:p>
            <a:r>
              <a:rPr lang="en-GB" sz="2400" b="1" dirty="0" smtClean="0"/>
              <a:t>Load curves</a:t>
            </a:r>
            <a:endParaRPr lang="en-GB" sz="2400" b="1" dirty="0"/>
          </a:p>
        </p:txBody>
      </p:sp>
    </p:spTree>
    <p:extLst>
      <p:ext uri="{BB962C8B-B14F-4D97-AF65-F5344CB8AC3E}">
        <p14:creationId xmlns:p14="http://schemas.microsoft.com/office/powerpoint/2010/main" val="407618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24</a:t>
            </a:fld>
            <a:endParaRPr lang="en-GB" dirty="0"/>
          </a:p>
        </p:txBody>
      </p:sp>
      <p:sp>
        <p:nvSpPr>
          <p:cNvPr id="6" name="Title 5"/>
          <p:cNvSpPr>
            <a:spLocks noGrp="1"/>
          </p:cNvSpPr>
          <p:nvPr>
            <p:ph type="title"/>
          </p:nvPr>
        </p:nvSpPr>
        <p:spPr>
          <a:xfrm>
            <a:off x="2015612" y="365125"/>
            <a:ext cx="9338187" cy="1325563"/>
          </a:xfrm>
        </p:spPr>
        <p:txBody>
          <a:bodyPr/>
          <a:lstStyle/>
          <a:p>
            <a:r>
              <a:rPr lang="en-US" dirty="0" smtClean="0"/>
              <a:t>Economic</a:t>
            </a:r>
            <a:r>
              <a:rPr lang="sv-SE" dirty="0" smtClean="0"/>
              <a:t> </a:t>
            </a:r>
            <a:r>
              <a:rPr lang="sv-SE" dirty="0" err="1"/>
              <a:t>concerns</a:t>
            </a:r>
            <a:endParaRPr lang="sv-SE" dirty="0"/>
          </a:p>
        </p:txBody>
      </p:sp>
      <p:sp>
        <p:nvSpPr>
          <p:cNvPr id="8" name="Content Placeholder 1"/>
          <p:cNvSpPr>
            <a:spLocks noGrp="1"/>
          </p:cNvSpPr>
          <p:nvPr>
            <p:ph idx="1"/>
          </p:nvPr>
        </p:nvSpPr>
        <p:spPr>
          <a:xfrm>
            <a:off x="838200" y="1616149"/>
            <a:ext cx="10515600" cy="4550734"/>
          </a:xfrm>
        </p:spPr>
        <p:txBody>
          <a:bodyPr>
            <a:normAutofit/>
          </a:bodyPr>
          <a:lstStyle/>
          <a:p>
            <a:pPr marL="0" indent="0">
              <a:buNone/>
            </a:pPr>
            <a:r>
              <a:rPr lang="sv-SE" b="1" dirty="0" err="1" smtClean="0"/>
              <a:t>Hydropower</a:t>
            </a:r>
            <a:r>
              <a:rPr lang="sv-SE" b="1" dirty="0" smtClean="0"/>
              <a:t> </a:t>
            </a:r>
            <a:r>
              <a:rPr lang="sv-SE" b="1" dirty="0" err="1" smtClean="0"/>
              <a:t>costs</a:t>
            </a:r>
            <a:endParaRPr lang="sv-SE" b="1" dirty="0" smtClean="0"/>
          </a:p>
          <a:p>
            <a:pPr marL="342900" indent="-342900">
              <a:buFont typeface="Arial" panose="020B0604020202020204" pitchFamily="34" charset="0"/>
              <a:buChar char="•"/>
            </a:pPr>
            <a:r>
              <a:rPr lang="en-US" sz="2300" dirty="0"/>
              <a:t>The civil works for the hydropower plant </a:t>
            </a:r>
            <a:r>
              <a:rPr lang="en-US" sz="2300" dirty="0" smtClean="0"/>
              <a:t>construction</a:t>
            </a:r>
            <a:r>
              <a:rPr lang="en-US" sz="2300" dirty="0"/>
              <a:t>, including any infrastructure </a:t>
            </a:r>
            <a:r>
              <a:rPr lang="en-US" sz="2300" dirty="0" smtClean="0"/>
              <a:t>development </a:t>
            </a:r>
            <a:r>
              <a:rPr lang="en-US" sz="2300" dirty="0"/>
              <a:t>required to access the site </a:t>
            </a:r>
            <a:r>
              <a:rPr lang="en-US" sz="2300" dirty="0" smtClean="0"/>
              <a:t>and the </a:t>
            </a:r>
            <a:r>
              <a:rPr lang="en-US" sz="2300" dirty="0"/>
              <a:t>project development costs</a:t>
            </a:r>
            <a:r>
              <a:rPr lang="en-US" sz="2300" dirty="0" smtClean="0"/>
              <a:t>.</a:t>
            </a:r>
          </a:p>
          <a:p>
            <a:pPr marL="1028700" lvl="1" indent="-342900"/>
            <a:r>
              <a:rPr lang="en-US" sz="1900" dirty="0"/>
              <a:t>Dam and reservoir construction;</a:t>
            </a:r>
          </a:p>
          <a:p>
            <a:pPr marL="1028700" lvl="1" indent="-342900"/>
            <a:r>
              <a:rPr lang="en-US" sz="1900" dirty="0" smtClean="0"/>
              <a:t>Tunneling </a:t>
            </a:r>
            <a:r>
              <a:rPr lang="en-US" sz="1900" dirty="0"/>
              <a:t>and canal construction;</a:t>
            </a:r>
          </a:p>
          <a:p>
            <a:pPr marL="1028700" lvl="1" indent="-342900"/>
            <a:r>
              <a:rPr lang="en-US" sz="1900" dirty="0" smtClean="0"/>
              <a:t>Powerhouse </a:t>
            </a:r>
            <a:r>
              <a:rPr lang="en-US" sz="1900" dirty="0"/>
              <a:t>construction;</a:t>
            </a:r>
          </a:p>
          <a:p>
            <a:pPr marL="1028700" lvl="1" indent="-342900"/>
            <a:r>
              <a:rPr lang="en-US" sz="1900" dirty="0" smtClean="0"/>
              <a:t>Site </a:t>
            </a:r>
            <a:r>
              <a:rPr lang="en-US" sz="1900" dirty="0"/>
              <a:t>access </a:t>
            </a:r>
            <a:r>
              <a:rPr lang="en-US" sz="1900" dirty="0" smtClean="0"/>
              <a:t>infrastructure (roads </a:t>
            </a:r>
            <a:r>
              <a:rPr lang="en-US" sz="1900" dirty="0" err="1" smtClean="0"/>
              <a:t>etc</a:t>
            </a:r>
            <a:r>
              <a:rPr lang="en-US" sz="1900" dirty="0" smtClean="0"/>
              <a:t>);</a:t>
            </a:r>
            <a:endParaRPr lang="en-US" sz="1900" dirty="0"/>
          </a:p>
          <a:p>
            <a:pPr marL="1028700" lvl="1" indent="-342900"/>
            <a:r>
              <a:rPr lang="en-US" sz="1900" dirty="0" smtClean="0"/>
              <a:t>Grid </a:t>
            </a:r>
            <a:r>
              <a:rPr lang="en-US" sz="1900" dirty="0"/>
              <a:t>connection;</a:t>
            </a:r>
          </a:p>
          <a:p>
            <a:pPr marL="1028700" lvl="1" indent="-342900"/>
            <a:r>
              <a:rPr lang="en-US" sz="1900" dirty="0" smtClean="0"/>
              <a:t>Engineering</a:t>
            </a:r>
            <a:r>
              <a:rPr lang="en-US" sz="1900" dirty="0"/>
              <a:t>, procurement and construction </a:t>
            </a:r>
            <a:r>
              <a:rPr lang="en-US" sz="1900" dirty="0" smtClean="0"/>
              <a:t>(</a:t>
            </a:r>
            <a:r>
              <a:rPr lang="en-US" sz="1900" dirty="0"/>
              <a:t>EPC</a:t>
            </a:r>
            <a:r>
              <a:rPr lang="en-US" sz="1900" dirty="0" smtClean="0"/>
              <a:t>);</a:t>
            </a:r>
            <a:endParaRPr lang="en-US" sz="1900" dirty="0"/>
          </a:p>
          <a:p>
            <a:pPr marL="1028700" lvl="1" indent="-342900"/>
            <a:r>
              <a:rPr lang="en-US" sz="1900" dirty="0" smtClean="0"/>
              <a:t>Developer/owners </a:t>
            </a:r>
            <a:r>
              <a:rPr lang="en-US" sz="1900" dirty="0"/>
              <a:t>costs (including </a:t>
            </a:r>
            <a:r>
              <a:rPr lang="en-US" sz="1900" dirty="0" smtClean="0"/>
              <a:t> planning</a:t>
            </a:r>
            <a:r>
              <a:rPr lang="en-US" sz="1900" dirty="0"/>
              <a:t>, feasibility, permitting, etc</a:t>
            </a:r>
            <a:r>
              <a:rPr lang="en-US" sz="1900" dirty="0" smtClean="0"/>
              <a:t>.)</a:t>
            </a:r>
            <a:endParaRPr lang="en-US" sz="1900" dirty="0"/>
          </a:p>
          <a:p>
            <a:pPr marL="342900" indent="-342900">
              <a:buFont typeface="Arial" panose="020B0604020202020204" pitchFamily="34" charset="0"/>
              <a:buChar char="•"/>
            </a:pPr>
            <a:r>
              <a:rPr lang="en-US" sz="2300" dirty="0" smtClean="0"/>
              <a:t>The </a:t>
            </a:r>
            <a:r>
              <a:rPr lang="en-US" sz="2300" dirty="0"/>
              <a:t>cost related to electro-mechanical </a:t>
            </a:r>
            <a:r>
              <a:rPr lang="en-US" sz="2300" dirty="0" smtClean="0"/>
              <a:t>equipment</a:t>
            </a:r>
            <a:r>
              <a:rPr lang="en-US" sz="2300" dirty="0"/>
              <a:t>. </a:t>
            </a:r>
            <a:endParaRPr lang="en-US" sz="2300" dirty="0" smtClean="0"/>
          </a:p>
          <a:p>
            <a:pPr marL="1028700" lvl="1" indent="-342900"/>
            <a:r>
              <a:rPr lang="en-US" sz="1900" dirty="0"/>
              <a:t>T</a:t>
            </a:r>
            <a:r>
              <a:rPr lang="en-US" sz="1900" dirty="0" smtClean="0"/>
              <a:t>urbines</a:t>
            </a:r>
            <a:r>
              <a:rPr lang="en-US" sz="1900" dirty="0"/>
              <a:t>, generators, transformers, cabling </a:t>
            </a:r>
            <a:r>
              <a:rPr lang="en-US" sz="1900" dirty="0" smtClean="0"/>
              <a:t>and </a:t>
            </a:r>
            <a:r>
              <a:rPr lang="en-US" sz="1900" dirty="0"/>
              <a:t>control systems</a:t>
            </a:r>
            <a:endParaRPr lang="sv-SE" sz="1900"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4263514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25</a:t>
            </a:fld>
            <a:endParaRPr lang="en-GB" dirty="0"/>
          </a:p>
        </p:txBody>
      </p:sp>
      <p:sp>
        <p:nvSpPr>
          <p:cNvPr id="6" name="Title 5"/>
          <p:cNvSpPr>
            <a:spLocks noGrp="1"/>
          </p:cNvSpPr>
          <p:nvPr>
            <p:ph type="title"/>
          </p:nvPr>
        </p:nvSpPr>
        <p:spPr>
          <a:xfrm>
            <a:off x="1956618" y="365125"/>
            <a:ext cx="9397181" cy="1325563"/>
          </a:xfrm>
        </p:spPr>
        <p:txBody>
          <a:bodyPr/>
          <a:lstStyle/>
          <a:p>
            <a:r>
              <a:rPr lang="en-US" dirty="0" smtClean="0"/>
              <a:t>Economic</a:t>
            </a:r>
            <a:r>
              <a:rPr lang="sv-SE" dirty="0" smtClean="0"/>
              <a:t> </a:t>
            </a:r>
            <a:r>
              <a:rPr lang="sv-SE" dirty="0" err="1"/>
              <a:t>concerns</a:t>
            </a:r>
            <a:endParaRPr lang="sv-SE" dirty="0"/>
          </a:p>
        </p:txBody>
      </p:sp>
      <p:pic>
        <p:nvPicPr>
          <p:cNvPr id="2" name="Picture 1"/>
          <p:cNvPicPr>
            <a:picLocks noChangeAspect="1"/>
          </p:cNvPicPr>
          <p:nvPr/>
        </p:nvPicPr>
        <p:blipFill>
          <a:blip r:embed="rId3"/>
          <a:stretch>
            <a:fillRect/>
          </a:stretch>
        </p:blipFill>
        <p:spPr>
          <a:xfrm>
            <a:off x="4241993" y="1690688"/>
            <a:ext cx="7111806" cy="4184077"/>
          </a:xfrm>
          <a:prstGeom prst="rect">
            <a:avLst/>
          </a:prstGeom>
        </p:spPr>
      </p:pic>
      <p:sp>
        <p:nvSpPr>
          <p:cNvPr id="11" name="Content Placeholder 1"/>
          <p:cNvSpPr>
            <a:spLocks noGrp="1"/>
          </p:cNvSpPr>
          <p:nvPr>
            <p:ph idx="1"/>
          </p:nvPr>
        </p:nvSpPr>
        <p:spPr>
          <a:xfrm>
            <a:off x="1213337" y="2369125"/>
            <a:ext cx="2709733" cy="2124217"/>
          </a:xfrm>
        </p:spPr>
        <p:txBody>
          <a:bodyPr>
            <a:normAutofit fontScale="92500"/>
          </a:bodyPr>
          <a:lstStyle/>
          <a:p>
            <a:r>
              <a:rPr lang="en-US" dirty="0" smtClean="0"/>
              <a:t>Cost breakdown of an indicative 500 MW  power plant in USA</a:t>
            </a:r>
            <a:endParaRPr lang="sv-SE"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9" name="TextBox 8"/>
          <p:cNvSpPr txBox="1"/>
          <p:nvPr/>
        </p:nvSpPr>
        <p:spPr>
          <a:xfrm>
            <a:off x="7522591" y="6029947"/>
            <a:ext cx="4487158" cy="326403"/>
          </a:xfrm>
          <a:prstGeom prst="rect">
            <a:avLst/>
          </a:prstGeom>
        </p:spPr>
        <p:txBody>
          <a:bodyPr vert="horz" wrap="square" lIns="91440" tIns="0" rIns="91440" bIns="0" rtlCol="0" anchor="t">
            <a:noAutofit/>
          </a:bodyPr>
          <a:lstStyle/>
          <a:p>
            <a:pPr marL="457200" indent="0"/>
            <a:r>
              <a:rPr lang="en-GB" sz="1400" spc="-150" dirty="0" smtClean="0"/>
              <a:t>source:  </a:t>
            </a:r>
            <a:r>
              <a:rPr lang="en-GB" sz="1400" spc="-150" dirty="0"/>
              <a:t>I</a:t>
            </a:r>
            <a:r>
              <a:rPr lang="en-GB" sz="1400" spc="-150" dirty="0" smtClean="0"/>
              <a:t>rena renewable energy technologies: cost analysis series </a:t>
            </a:r>
          </a:p>
        </p:txBody>
      </p:sp>
    </p:spTree>
    <p:extLst>
      <p:ext uri="{BB962C8B-B14F-4D97-AF65-F5344CB8AC3E}">
        <p14:creationId xmlns:p14="http://schemas.microsoft.com/office/powerpoint/2010/main" val="641732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26</a:t>
            </a:fld>
            <a:endParaRPr lang="en-GB" dirty="0"/>
          </a:p>
        </p:txBody>
      </p:sp>
      <p:sp>
        <p:nvSpPr>
          <p:cNvPr id="6" name="Title 5"/>
          <p:cNvSpPr>
            <a:spLocks noGrp="1"/>
          </p:cNvSpPr>
          <p:nvPr>
            <p:ph type="title"/>
          </p:nvPr>
        </p:nvSpPr>
        <p:spPr>
          <a:xfrm>
            <a:off x="1946786" y="365125"/>
            <a:ext cx="9407013" cy="1325563"/>
          </a:xfrm>
        </p:spPr>
        <p:txBody>
          <a:bodyPr/>
          <a:lstStyle/>
          <a:p>
            <a:r>
              <a:rPr lang="en-US" dirty="0" smtClean="0"/>
              <a:t>Economic</a:t>
            </a:r>
            <a:r>
              <a:rPr lang="sv-SE" dirty="0" smtClean="0"/>
              <a:t> </a:t>
            </a:r>
            <a:r>
              <a:rPr lang="sv-SE" dirty="0" err="1"/>
              <a:t>concerns</a:t>
            </a:r>
            <a:endParaRPr lang="sv-SE" dirty="0"/>
          </a:p>
        </p:txBody>
      </p:sp>
      <p:pic>
        <p:nvPicPr>
          <p:cNvPr id="10" name="Picture 9"/>
          <p:cNvPicPr>
            <a:picLocks noChangeAspect="1"/>
          </p:cNvPicPr>
          <p:nvPr/>
        </p:nvPicPr>
        <p:blipFill>
          <a:blip r:embed="rId3"/>
          <a:stretch>
            <a:fillRect/>
          </a:stretch>
        </p:blipFill>
        <p:spPr>
          <a:xfrm>
            <a:off x="4610100" y="1425791"/>
            <a:ext cx="7086600" cy="4514759"/>
          </a:xfrm>
          <a:prstGeom prst="rect">
            <a:avLst/>
          </a:prstGeom>
        </p:spPr>
      </p:pic>
      <p:sp>
        <p:nvSpPr>
          <p:cNvPr id="8" name="Content Placeholder 1"/>
          <p:cNvSpPr>
            <a:spLocks noGrp="1"/>
          </p:cNvSpPr>
          <p:nvPr>
            <p:ph idx="1"/>
          </p:nvPr>
        </p:nvSpPr>
        <p:spPr>
          <a:xfrm>
            <a:off x="994287" y="2122362"/>
            <a:ext cx="3615813" cy="1702386"/>
          </a:xfrm>
        </p:spPr>
        <p:txBody>
          <a:bodyPr>
            <a:normAutofit/>
          </a:bodyPr>
          <a:lstStyle/>
          <a:p>
            <a:r>
              <a:rPr lang="en-US" dirty="0"/>
              <a:t>C</a:t>
            </a:r>
            <a:r>
              <a:rPr lang="en-US" dirty="0" smtClean="0"/>
              <a:t>ost breakdown for small hydro projects in developing countries </a:t>
            </a:r>
            <a:endParaRPr lang="sv-SE"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12" name="TextBox 11"/>
          <p:cNvSpPr txBox="1"/>
          <p:nvPr/>
        </p:nvSpPr>
        <p:spPr>
          <a:xfrm>
            <a:off x="7522591" y="6029947"/>
            <a:ext cx="4487158" cy="326403"/>
          </a:xfrm>
          <a:prstGeom prst="rect">
            <a:avLst/>
          </a:prstGeom>
        </p:spPr>
        <p:txBody>
          <a:bodyPr vert="horz" wrap="square" lIns="91440" tIns="0" rIns="91440" bIns="0" rtlCol="0" anchor="t">
            <a:noAutofit/>
          </a:bodyPr>
          <a:lstStyle/>
          <a:p>
            <a:pPr marL="457200" indent="0"/>
            <a:r>
              <a:rPr lang="en-GB" sz="1400" spc="-150" dirty="0" smtClean="0"/>
              <a:t>source:  </a:t>
            </a:r>
            <a:r>
              <a:rPr lang="en-GB" sz="1400" spc="-150" dirty="0"/>
              <a:t>I</a:t>
            </a:r>
            <a:r>
              <a:rPr lang="en-GB" sz="1400" spc="-150" dirty="0" smtClean="0"/>
              <a:t>rena renewable energy technologies: cost analysis series </a:t>
            </a:r>
          </a:p>
        </p:txBody>
      </p:sp>
    </p:spTree>
    <p:extLst>
      <p:ext uri="{BB962C8B-B14F-4D97-AF65-F5344CB8AC3E}">
        <p14:creationId xmlns:p14="http://schemas.microsoft.com/office/powerpoint/2010/main" val="1247493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27</a:t>
            </a:fld>
            <a:endParaRPr lang="en-GB" dirty="0"/>
          </a:p>
        </p:txBody>
      </p:sp>
      <p:sp>
        <p:nvSpPr>
          <p:cNvPr id="6" name="Title 5"/>
          <p:cNvSpPr>
            <a:spLocks noGrp="1"/>
          </p:cNvSpPr>
          <p:nvPr>
            <p:ph type="title"/>
          </p:nvPr>
        </p:nvSpPr>
        <p:spPr>
          <a:xfrm>
            <a:off x="1976284" y="365125"/>
            <a:ext cx="9377516" cy="1325563"/>
          </a:xfrm>
        </p:spPr>
        <p:txBody>
          <a:bodyPr/>
          <a:lstStyle/>
          <a:p>
            <a:r>
              <a:rPr lang="en-US" dirty="0" smtClean="0"/>
              <a:t>Economic</a:t>
            </a:r>
            <a:r>
              <a:rPr lang="sv-SE" dirty="0" smtClean="0"/>
              <a:t> </a:t>
            </a:r>
            <a:r>
              <a:rPr lang="sv-SE" dirty="0" err="1"/>
              <a:t>concerns</a:t>
            </a:r>
            <a:endParaRPr lang="sv-SE" dirty="0"/>
          </a:p>
        </p:txBody>
      </p:sp>
      <p:graphicFrame>
        <p:nvGraphicFramePr>
          <p:cNvPr id="10" name="Object 9"/>
          <p:cNvGraphicFramePr>
            <a:graphicFrameLocks noChangeAspect="1"/>
          </p:cNvGraphicFramePr>
          <p:nvPr>
            <p:extLst>
              <p:ext uri="{D42A27DB-BD31-4B8C-83A1-F6EECF244321}">
                <p14:modId xmlns:p14="http://schemas.microsoft.com/office/powerpoint/2010/main" val="1288137492"/>
              </p:ext>
            </p:extLst>
          </p:nvPr>
        </p:nvGraphicFramePr>
        <p:xfrm>
          <a:off x="2400300" y="2854438"/>
          <a:ext cx="7477125" cy="3088037"/>
        </p:xfrm>
        <a:graphic>
          <a:graphicData uri="http://schemas.openxmlformats.org/presentationml/2006/ole">
            <mc:AlternateContent xmlns:mc="http://schemas.openxmlformats.org/markup-compatibility/2006">
              <mc:Choice xmlns:v="urn:schemas-microsoft-com:vml" Requires="v">
                <p:oleObj spid="_x0000_s1207" name="Worksheet" r:id="rId4" imgW="4724696" imgH="1533536" progId="Excel.Sheet.12">
                  <p:embed/>
                </p:oleObj>
              </mc:Choice>
              <mc:Fallback>
                <p:oleObj name="Worksheet" r:id="rId4" imgW="4724696" imgH="1533536" progId="Excel.Sheet.12">
                  <p:embed/>
                  <p:pic>
                    <p:nvPicPr>
                      <p:cNvPr id="10" name="Object 9"/>
                      <p:cNvPicPr/>
                      <p:nvPr/>
                    </p:nvPicPr>
                    <p:blipFill>
                      <a:blip r:embed="rId5"/>
                      <a:stretch>
                        <a:fillRect/>
                      </a:stretch>
                    </p:blipFill>
                    <p:spPr>
                      <a:xfrm>
                        <a:off x="2400300" y="2854438"/>
                        <a:ext cx="7477125" cy="3088037"/>
                      </a:xfrm>
                      <a:prstGeom prst="rect">
                        <a:avLst/>
                      </a:prstGeom>
                    </p:spPr>
                  </p:pic>
                </p:oleObj>
              </mc:Fallback>
            </mc:AlternateContent>
          </a:graphicData>
        </a:graphic>
      </p:graphicFrame>
      <p:sp>
        <p:nvSpPr>
          <p:cNvPr id="8" name="Content Placeholder 1"/>
          <p:cNvSpPr>
            <a:spLocks noGrp="1"/>
          </p:cNvSpPr>
          <p:nvPr>
            <p:ph idx="1"/>
          </p:nvPr>
        </p:nvSpPr>
        <p:spPr>
          <a:xfrm>
            <a:off x="838200" y="1744775"/>
            <a:ext cx="10515600" cy="1109663"/>
          </a:xfrm>
        </p:spPr>
        <p:txBody>
          <a:bodyPr>
            <a:normAutofit fontScale="77500" lnSpcReduction="20000"/>
          </a:bodyPr>
          <a:lstStyle/>
          <a:p>
            <a:pPr marL="0" indent="0">
              <a:buNone/>
            </a:pPr>
            <a:r>
              <a:rPr lang="sv-SE" b="1" dirty="0" err="1" smtClean="0"/>
              <a:t>Representing</a:t>
            </a:r>
            <a:r>
              <a:rPr lang="sv-SE" b="1" dirty="0" smtClean="0"/>
              <a:t> </a:t>
            </a:r>
            <a:r>
              <a:rPr lang="sv-SE" b="1" dirty="0" err="1" smtClean="0"/>
              <a:t>costs</a:t>
            </a:r>
            <a:r>
              <a:rPr lang="sv-SE" b="1" dirty="0" smtClean="0"/>
              <a:t> in </a:t>
            </a:r>
            <a:r>
              <a:rPr lang="sv-SE" b="1" dirty="0" err="1" smtClean="0"/>
              <a:t>technoeconomic</a:t>
            </a:r>
            <a:r>
              <a:rPr lang="sv-SE" b="1" dirty="0" smtClean="0"/>
              <a:t> </a:t>
            </a:r>
            <a:r>
              <a:rPr lang="sv-SE" b="1" dirty="0" err="1" smtClean="0"/>
              <a:t>analysis</a:t>
            </a:r>
            <a:endParaRPr lang="sv-SE" b="1" dirty="0" smtClean="0"/>
          </a:p>
          <a:p>
            <a:pPr marL="457200" indent="-457200">
              <a:buFont typeface="Arial" panose="020B0604020202020204" pitchFamily="34" charset="0"/>
              <a:buChar char="•"/>
            </a:pPr>
            <a:r>
              <a:rPr lang="sv-SE" dirty="0" err="1" smtClean="0"/>
              <a:t>Capital</a:t>
            </a:r>
            <a:r>
              <a:rPr lang="sv-SE" dirty="0" smtClean="0"/>
              <a:t>/Investment </a:t>
            </a:r>
            <a:r>
              <a:rPr lang="sv-SE" dirty="0" err="1" smtClean="0"/>
              <a:t>costs</a:t>
            </a:r>
            <a:endParaRPr lang="sv-SE" dirty="0" smtClean="0">
              <a:solidFill>
                <a:srgbClr val="FF0000"/>
              </a:solidFill>
            </a:endParaRPr>
          </a:p>
          <a:p>
            <a:pPr marL="457200" indent="-457200">
              <a:buFont typeface="Arial" panose="020B0604020202020204" pitchFamily="34" charset="0"/>
              <a:buChar char="•"/>
            </a:pPr>
            <a:r>
              <a:rPr lang="sv-SE" dirty="0" err="1" smtClean="0"/>
              <a:t>Operational</a:t>
            </a:r>
            <a:r>
              <a:rPr lang="sv-SE" dirty="0" smtClean="0"/>
              <a:t> &amp; </a:t>
            </a:r>
            <a:r>
              <a:rPr lang="sv-SE" dirty="0" err="1" smtClean="0"/>
              <a:t>Maintenance</a:t>
            </a:r>
            <a:r>
              <a:rPr lang="sv-SE" dirty="0" smtClean="0"/>
              <a:t> </a:t>
            </a:r>
            <a:r>
              <a:rPr lang="sv-SE" dirty="0" err="1" smtClean="0"/>
              <a:t>costs</a:t>
            </a:r>
            <a:endParaRPr lang="sv-SE" dirty="0" smtClean="0"/>
          </a:p>
          <a:p>
            <a:endParaRPr lang="sv-SE" b="1" dirty="0"/>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11" name="TextBox 10"/>
          <p:cNvSpPr txBox="1"/>
          <p:nvPr/>
        </p:nvSpPr>
        <p:spPr>
          <a:xfrm>
            <a:off x="7170166" y="5986211"/>
            <a:ext cx="4487158" cy="326403"/>
          </a:xfrm>
          <a:prstGeom prst="rect">
            <a:avLst/>
          </a:prstGeom>
        </p:spPr>
        <p:txBody>
          <a:bodyPr vert="horz" wrap="square" lIns="91440" tIns="0" rIns="91440" bIns="0" rtlCol="0" anchor="t">
            <a:noAutofit/>
          </a:bodyPr>
          <a:lstStyle/>
          <a:p>
            <a:pPr marL="457200" indent="0"/>
            <a:r>
              <a:rPr lang="en-GB" sz="1400" spc="-150" dirty="0" smtClean="0"/>
              <a:t>source:  </a:t>
            </a:r>
            <a:r>
              <a:rPr lang="en-GB" sz="1400" spc="-150" dirty="0"/>
              <a:t>I</a:t>
            </a:r>
            <a:r>
              <a:rPr lang="en-GB" sz="1400" spc="-150" dirty="0" smtClean="0"/>
              <a:t>rena –ETSAP technology briefs </a:t>
            </a:r>
          </a:p>
        </p:txBody>
      </p:sp>
    </p:spTree>
    <p:extLst>
      <p:ext uri="{BB962C8B-B14F-4D97-AF65-F5344CB8AC3E}">
        <p14:creationId xmlns:p14="http://schemas.microsoft.com/office/powerpoint/2010/main" val="1845692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a:t>Hydropower: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28</a:t>
            </a:fld>
            <a:endParaRPr lang="en-GB" dirty="0"/>
          </a:p>
        </p:txBody>
      </p:sp>
      <p:sp>
        <p:nvSpPr>
          <p:cNvPr id="6" name="Title 5"/>
          <p:cNvSpPr>
            <a:spLocks noGrp="1"/>
          </p:cNvSpPr>
          <p:nvPr>
            <p:ph type="title"/>
          </p:nvPr>
        </p:nvSpPr>
        <p:spPr>
          <a:xfrm>
            <a:off x="1976284" y="365125"/>
            <a:ext cx="9377516" cy="1325563"/>
          </a:xfrm>
        </p:spPr>
        <p:txBody>
          <a:bodyPr/>
          <a:lstStyle/>
          <a:p>
            <a:r>
              <a:rPr lang="en-US" dirty="0" smtClean="0"/>
              <a:t>Economic</a:t>
            </a:r>
            <a:r>
              <a:rPr lang="sv-SE" dirty="0" smtClean="0"/>
              <a:t> </a:t>
            </a:r>
            <a:r>
              <a:rPr lang="sv-SE" dirty="0" err="1"/>
              <a:t>concerns</a:t>
            </a:r>
            <a:endParaRPr lang="sv-SE" dirty="0"/>
          </a:p>
        </p:txBody>
      </p:sp>
      <p:sp>
        <p:nvSpPr>
          <p:cNvPr id="13" name="Content Placeholder 1"/>
          <p:cNvSpPr txBox="1">
            <a:spLocks/>
          </p:cNvSpPr>
          <p:nvPr/>
        </p:nvSpPr>
        <p:spPr>
          <a:xfrm>
            <a:off x="137652" y="2862929"/>
            <a:ext cx="6056671" cy="339966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sv-SE" b="1" dirty="0" err="1" smtClean="0"/>
              <a:t>How</a:t>
            </a:r>
            <a:r>
              <a:rPr lang="sv-SE" b="1" dirty="0" smtClean="0"/>
              <a:t> </a:t>
            </a:r>
            <a:r>
              <a:rPr lang="sv-SE" b="1" dirty="0" err="1" smtClean="0"/>
              <a:t>much</a:t>
            </a:r>
            <a:r>
              <a:rPr lang="sv-SE" b="1" dirty="0" smtClean="0"/>
              <a:t> </a:t>
            </a:r>
            <a:r>
              <a:rPr lang="sv-SE" b="1" dirty="0" err="1" smtClean="0"/>
              <a:t>does</a:t>
            </a:r>
            <a:r>
              <a:rPr lang="sv-SE" b="1" dirty="0" smtClean="0"/>
              <a:t> it </a:t>
            </a:r>
            <a:r>
              <a:rPr lang="sv-SE" b="1" dirty="0" err="1" smtClean="0"/>
              <a:t>cost</a:t>
            </a:r>
            <a:r>
              <a:rPr lang="sv-SE" b="1" dirty="0" smtClean="0"/>
              <a:t> to </a:t>
            </a:r>
            <a:r>
              <a:rPr lang="sv-SE" b="1" dirty="0" err="1" smtClean="0"/>
              <a:t>produce</a:t>
            </a:r>
            <a:r>
              <a:rPr lang="sv-SE" b="1" dirty="0" smtClean="0"/>
              <a:t> </a:t>
            </a:r>
            <a:r>
              <a:rPr lang="sv-SE" b="1" dirty="0" err="1" smtClean="0"/>
              <a:t>electricity</a:t>
            </a:r>
            <a:r>
              <a:rPr lang="sv-SE" b="1" dirty="0" smtClean="0"/>
              <a:t> from </a:t>
            </a:r>
            <a:r>
              <a:rPr lang="sv-SE" b="1" dirty="0" err="1" smtClean="0"/>
              <a:t>hydropower</a:t>
            </a:r>
            <a:r>
              <a:rPr lang="sv-SE" b="1" dirty="0" smtClean="0"/>
              <a:t> plants</a:t>
            </a:r>
          </a:p>
          <a:p>
            <a:pPr marL="457200" indent="-457200">
              <a:buFont typeface="Arial" panose="020B0604020202020204" pitchFamily="34" charset="0"/>
              <a:buChar char="•"/>
            </a:pPr>
            <a:r>
              <a:rPr lang="sv-SE" sz="2300" dirty="0" smtClean="0"/>
              <a:t>LCOE-  </a:t>
            </a:r>
            <a:r>
              <a:rPr lang="sv-SE" sz="2300" dirty="0" err="1" smtClean="0"/>
              <a:t>Levelized</a:t>
            </a:r>
            <a:r>
              <a:rPr lang="sv-SE" sz="2300" dirty="0" smtClean="0"/>
              <a:t> </a:t>
            </a:r>
            <a:r>
              <a:rPr lang="sv-SE" sz="2300" dirty="0" err="1" smtClean="0"/>
              <a:t>cost</a:t>
            </a:r>
            <a:r>
              <a:rPr lang="sv-SE" sz="2300" dirty="0" smtClean="0"/>
              <a:t> </a:t>
            </a:r>
            <a:r>
              <a:rPr lang="sv-SE" sz="2300" dirty="0" err="1" smtClean="0"/>
              <a:t>of</a:t>
            </a:r>
            <a:r>
              <a:rPr lang="sv-SE" sz="2300" dirty="0" smtClean="0"/>
              <a:t> </a:t>
            </a:r>
            <a:r>
              <a:rPr lang="sv-SE" sz="2300" dirty="0" err="1" smtClean="0"/>
              <a:t>electricity</a:t>
            </a:r>
            <a:r>
              <a:rPr lang="sv-SE" sz="2300" dirty="0" smtClean="0"/>
              <a:t> generation</a:t>
            </a:r>
          </a:p>
          <a:p>
            <a:pPr marL="457200" indent="-457200">
              <a:buFont typeface="Arial" panose="020B0604020202020204" pitchFamily="34" charset="0"/>
              <a:buChar char="•"/>
            </a:pPr>
            <a:r>
              <a:rPr lang="en-US" sz="2300" dirty="0"/>
              <a:t>P </a:t>
            </a:r>
            <a:r>
              <a:rPr lang="en-US" sz="2300" baseline="-25000" dirty="0"/>
              <a:t>MWh </a:t>
            </a:r>
            <a:r>
              <a:rPr lang="en-US" sz="2300" dirty="0"/>
              <a:t>  =  The constant lifetime remuneration to the </a:t>
            </a:r>
            <a:r>
              <a:rPr lang="en-US" sz="2300" dirty="0" smtClean="0"/>
              <a:t>supplier </a:t>
            </a:r>
            <a:r>
              <a:rPr lang="en-US" sz="2300" dirty="0"/>
              <a:t>for electricity;</a:t>
            </a:r>
          </a:p>
          <a:p>
            <a:pPr marL="457200" indent="-457200">
              <a:buFont typeface="Arial" panose="020B0604020202020204" pitchFamily="34" charset="0"/>
              <a:buChar char="•"/>
            </a:pPr>
            <a:r>
              <a:rPr lang="en-US" sz="2300" dirty="0"/>
              <a:t>MWh  =  The amount of electricity produced in MWh, assumed constant; </a:t>
            </a:r>
          </a:p>
        </p:txBody>
      </p:sp>
      <p:pic>
        <p:nvPicPr>
          <p:cNvPr id="16" name="Picture 15"/>
          <p:cNvPicPr>
            <a:picLocks noChangeAspect="1"/>
          </p:cNvPicPr>
          <p:nvPr/>
        </p:nvPicPr>
        <p:blipFill>
          <a:blip r:embed="rId3"/>
          <a:stretch>
            <a:fillRect/>
          </a:stretch>
        </p:blipFill>
        <p:spPr>
          <a:xfrm>
            <a:off x="1130196" y="1744775"/>
            <a:ext cx="9211260" cy="1106358"/>
          </a:xfrm>
          <a:prstGeom prst="rect">
            <a:avLst/>
          </a:prstGeom>
        </p:spPr>
      </p:pic>
      <p:sp>
        <p:nvSpPr>
          <p:cNvPr id="17" name="Content Placeholder 1"/>
          <p:cNvSpPr txBox="1">
            <a:spLocks/>
          </p:cNvSpPr>
          <p:nvPr/>
        </p:nvSpPr>
        <p:spPr>
          <a:xfrm>
            <a:off x="6282814" y="2956687"/>
            <a:ext cx="5849815" cy="3399663"/>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Font typeface="Arial" panose="020B0604020202020204" pitchFamily="34" charset="0"/>
              <a:buChar char="•"/>
            </a:pPr>
            <a:r>
              <a:rPr lang="en-US" sz="2700" dirty="0"/>
              <a:t>(1+r) </a:t>
            </a:r>
            <a:r>
              <a:rPr lang="en-US" sz="2700" baseline="30000" dirty="0"/>
              <a:t>-t   </a:t>
            </a:r>
            <a:r>
              <a:rPr lang="en-US" sz="2700" dirty="0"/>
              <a:t>=  The discount factor for year t (reflecting payments to capital); </a:t>
            </a:r>
          </a:p>
          <a:p>
            <a:pPr marL="457200" indent="-457200">
              <a:buFont typeface="Arial" panose="020B0604020202020204" pitchFamily="34" charset="0"/>
              <a:buChar char="•"/>
            </a:pPr>
            <a:r>
              <a:rPr lang="en-US" sz="2700" dirty="0"/>
              <a:t>Capital</a:t>
            </a:r>
            <a:r>
              <a:rPr lang="en-US" sz="2700" baseline="-25000" dirty="0"/>
              <a:t> t   </a:t>
            </a:r>
            <a:r>
              <a:rPr lang="en-US" sz="2700" dirty="0"/>
              <a:t>=  Total capital construction costs in year t;</a:t>
            </a:r>
          </a:p>
          <a:p>
            <a:pPr marL="457200" indent="-457200">
              <a:buFont typeface="Arial" panose="020B0604020202020204" pitchFamily="34" charset="0"/>
              <a:buChar char="•"/>
            </a:pPr>
            <a:r>
              <a:rPr lang="en-US" sz="2700" dirty="0"/>
              <a:t>O&amp;M </a:t>
            </a:r>
            <a:r>
              <a:rPr lang="en-US" sz="2700" baseline="-25000" dirty="0"/>
              <a:t>t</a:t>
            </a:r>
            <a:r>
              <a:rPr lang="en-US" sz="2700" dirty="0"/>
              <a:t>   =  Operation and maintenance costs in year t;</a:t>
            </a:r>
          </a:p>
          <a:p>
            <a:pPr marL="457200" indent="-457200">
              <a:buFont typeface="Arial" panose="020B0604020202020204" pitchFamily="34" charset="0"/>
              <a:buChar char="•"/>
            </a:pPr>
            <a:r>
              <a:rPr lang="en-US" sz="2700" dirty="0"/>
              <a:t>Fuel</a:t>
            </a:r>
            <a:r>
              <a:rPr lang="en-US" sz="2700" baseline="-25000" dirty="0"/>
              <a:t> t   </a:t>
            </a:r>
            <a:r>
              <a:rPr lang="en-US" sz="2700" dirty="0"/>
              <a:t>=   Fuel costs in year t;</a:t>
            </a:r>
          </a:p>
          <a:p>
            <a:pPr marL="457200" indent="-457200">
              <a:buFont typeface="Arial" panose="020B0604020202020204" pitchFamily="34" charset="0"/>
              <a:buChar char="•"/>
            </a:pPr>
            <a:r>
              <a:rPr lang="en-US" sz="2700" dirty="0"/>
              <a:t>Carbon</a:t>
            </a:r>
            <a:r>
              <a:rPr lang="en-US" sz="2700" baseline="-25000" dirty="0"/>
              <a:t> t   </a:t>
            </a:r>
            <a:r>
              <a:rPr lang="en-US" sz="2700" dirty="0"/>
              <a:t>=  Carbon costs in year t;</a:t>
            </a:r>
          </a:p>
          <a:p>
            <a:pPr marL="457200" indent="-457200">
              <a:buFont typeface="Arial" panose="020B0604020202020204" pitchFamily="34" charset="0"/>
              <a:buChar char="•"/>
            </a:pPr>
            <a:r>
              <a:rPr lang="en-US" sz="2700" dirty="0"/>
              <a:t>D </a:t>
            </a:r>
            <a:r>
              <a:rPr lang="en-US" sz="2700" baseline="-25000" dirty="0"/>
              <a:t>t</a:t>
            </a:r>
            <a:r>
              <a:rPr lang="en-US" sz="2700" dirty="0"/>
              <a:t>   =   Decommissioning and waste management costs in year t.</a:t>
            </a:r>
            <a:endParaRPr lang="sv-SE" sz="2700" dirty="0"/>
          </a:p>
          <a:p>
            <a:endParaRPr lang="en-US" dirty="0"/>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557083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dirty="0" smtClean="0"/>
              <a:t>Hydropower</a:t>
            </a:r>
            <a:r>
              <a:rPr lang="en-GB" dirty="0"/>
              <a:t>: social, environmental and economic concerns </a:t>
            </a:r>
          </a:p>
        </p:txBody>
      </p:sp>
      <p:sp>
        <p:nvSpPr>
          <p:cNvPr id="5" name="Slide Number Placeholder 4"/>
          <p:cNvSpPr>
            <a:spLocks noGrp="1"/>
          </p:cNvSpPr>
          <p:nvPr>
            <p:ph type="sldNum" sz="quarter" idx="12"/>
          </p:nvPr>
        </p:nvSpPr>
        <p:spPr/>
        <p:txBody>
          <a:bodyPr/>
          <a:lstStyle/>
          <a:p>
            <a:fld id="{A0B7FA9A-6BCF-4CFA-8685-B7A43319A6CD}" type="slidenum">
              <a:rPr lang="en-GB" smtClean="0"/>
              <a:pPr/>
              <a:t>29</a:t>
            </a:fld>
            <a:endParaRPr lang="en-GB" dirty="0"/>
          </a:p>
        </p:txBody>
      </p:sp>
      <p:sp>
        <p:nvSpPr>
          <p:cNvPr id="6" name="Title 5"/>
          <p:cNvSpPr>
            <a:spLocks noGrp="1"/>
          </p:cNvSpPr>
          <p:nvPr>
            <p:ph type="title"/>
          </p:nvPr>
        </p:nvSpPr>
        <p:spPr>
          <a:xfrm>
            <a:off x="1995948" y="365125"/>
            <a:ext cx="9357852" cy="1325563"/>
          </a:xfrm>
        </p:spPr>
        <p:txBody>
          <a:bodyPr/>
          <a:lstStyle/>
          <a:p>
            <a:r>
              <a:rPr lang="en-US" dirty="0" smtClean="0"/>
              <a:t>Economic</a:t>
            </a:r>
            <a:r>
              <a:rPr lang="sv-SE" dirty="0" smtClean="0"/>
              <a:t> </a:t>
            </a:r>
            <a:r>
              <a:rPr lang="sv-SE" dirty="0" err="1"/>
              <a:t>concerns</a:t>
            </a:r>
            <a:endParaRPr lang="sv-SE" dirty="0"/>
          </a:p>
        </p:txBody>
      </p:sp>
      <p:pic>
        <p:nvPicPr>
          <p:cNvPr id="7" name="Content Placeholder 6"/>
          <p:cNvPicPr>
            <a:picLocks noGrp="1" noChangeAspect="1"/>
          </p:cNvPicPr>
          <p:nvPr>
            <p:ph idx="1"/>
          </p:nvPr>
        </p:nvPicPr>
        <p:blipFill>
          <a:blip r:embed="rId3"/>
          <a:stretch>
            <a:fillRect/>
          </a:stretch>
        </p:blipFill>
        <p:spPr>
          <a:xfrm>
            <a:off x="1370125" y="1595418"/>
            <a:ext cx="9725908" cy="4682276"/>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4168860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07458" y="365125"/>
            <a:ext cx="9446342" cy="1325563"/>
          </a:xfrm>
        </p:spPr>
        <p:txBody>
          <a:bodyPr/>
          <a:lstStyle/>
          <a:p>
            <a:r>
              <a:rPr lang="sv-SE" dirty="0" err="1" smtClean="0"/>
              <a:t>Reference</a:t>
            </a:r>
            <a:r>
              <a:rPr lang="sv-SE" dirty="0" smtClean="0"/>
              <a:t> Energy System</a:t>
            </a:r>
            <a:endParaRPr lang="sv-SE"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00981" y="1459128"/>
            <a:ext cx="8858864" cy="4754860"/>
          </a:xfrm>
        </p:spPr>
      </p:pic>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a:t>
            </a:fld>
            <a:endParaRPr lang="en-GB" dirty="0"/>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394549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1897626" y="365125"/>
            <a:ext cx="9456174" cy="1325563"/>
          </a:xfrm>
        </p:spPr>
        <p:txBody>
          <a:bodyPr/>
          <a:lstStyle/>
          <a:p>
            <a:r>
              <a:rPr lang="sv-SE" dirty="0" smtClean="0"/>
              <a:t>Environmental </a:t>
            </a:r>
            <a:r>
              <a:rPr lang="sv-SE" dirty="0" err="1" smtClean="0"/>
              <a:t>concerns</a:t>
            </a:r>
            <a:endParaRPr lang="sv-SE" dirty="0"/>
          </a:p>
        </p:txBody>
      </p:sp>
      <p:sp>
        <p:nvSpPr>
          <p:cNvPr id="2" name="Platshållare för innehåll 1"/>
          <p:cNvSpPr>
            <a:spLocks noGrp="1"/>
          </p:cNvSpPr>
          <p:nvPr>
            <p:ph idx="1"/>
          </p:nvPr>
        </p:nvSpPr>
        <p:spPr/>
        <p:txBody>
          <a:bodyPr/>
          <a:lstStyle/>
          <a:p>
            <a:pPr marL="457200" indent="-457200">
              <a:buFont typeface="Arial" charset="0"/>
              <a:buChar char="•"/>
            </a:pPr>
            <a:endParaRPr lang="en-GB" dirty="0" smtClean="0"/>
          </a:p>
          <a:p>
            <a:pPr marL="457200" indent="-457200">
              <a:buFont typeface="Arial" charset="0"/>
              <a:buChar char="•"/>
            </a:pPr>
            <a:endParaRPr lang="en-GB" dirty="0"/>
          </a:p>
          <a:p>
            <a:pPr marL="457200" indent="-457200">
              <a:buFont typeface="Arial" charset="0"/>
              <a:buChar char="•"/>
            </a:pPr>
            <a:r>
              <a:rPr lang="en-GB" dirty="0" smtClean="0"/>
              <a:t>”It is a renewable energy source, so it is environmentally friendly”</a:t>
            </a:r>
          </a:p>
          <a:p>
            <a:pPr marL="457200" indent="-457200">
              <a:buFont typeface="Arial" charset="0"/>
              <a:buChar char="•"/>
            </a:pPr>
            <a:endParaRPr lang="en-GB" dirty="0"/>
          </a:p>
          <a:p>
            <a:pPr marL="457200" indent="-457200">
              <a:buFont typeface="Arial" charset="0"/>
              <a:buChar char="•"/>
            </a:pPr>
            <a:r>
              <a:rPr lang="en-GB" dirty="0" smtClean="0"/>
              <a:t>Hydropower is a component in a larger system </a:t>
            </a:r>
            <a:r>
              <a:rPr lang="x-none" dirty="0" smtClean="0"/>
              <a:t>–</a:t>
            </a:r>
            <a:r>
              <a:rPr lang="en-GB" dirty="0" smtClean="0"/>
              <a:t> system thinking required</a:t>
            </a:r>
          </a:p>
          <a:p>
            <a:pPr marL="457200" indent="-457200">
              <a:buFont typeface="Arial" charset="0"/>
              <a:buChar char="•"/>
            </a:pPr>
            <a:endParaRPr lang="en-GB" dirty="0"/>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p:txBody>
          <a:bodyPr/>
          <a:lstStyle/>
          <a:p>
            <a:r>
              <a:rPr lang="en-GB"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30</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92311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27122" y="365125"/>
            <a:ext cx="9426677" cy="1325563"/>
          </a:xfrm>
        </p:spPr>
        <p:txBody>
          <a:bodyPr/>
          <a:lstStyle/>
          <a:p>
            <a:r>
              <a:rPr lang="en-US" dirty="0" smtClean="0"/>
              <a:t>Environmental concerns</a:t>
            </a:r>
            <a:endParaRPr lang="sv-SE" dirty="0"/>
          </a:p>
        </p:txBody>
      </p:sp>
      <p:sp>
        <p:nvSpPr>
          <p:cNvPr id="2" name="Content Placeholder 1"/>
          <p:cNvSpPr>
            <a:spLocks noGrp="1"/>
          </p:cNvSpPr>
          <p:nvPr>
            <p:ph idx="1"/>
          </p:nvPr>
        </p:nvSpPr>
        <p:spPr/>
        <p:txBody>
          <a:bodyPr>
            <a:normAutofit fontScale="85000" lnSpcReduction="20000"/>
          </a:bodyPr>
          <a:lstStyle/>
          <a:p>
            <a:r>
              <a:rPr lang="en-CA" sz="2400" dirty="0" smtClean="0"/>
              <a:t>Modification </a:t>
            </a:r>
            <a:r>
              <a:rPr lang="en-CA" sz="2400" dirty="0"/>
              <a:t>of primary watersheds</a:t>
            </a:r>
          </a:p>
          <a:p>
            <a:pPr marL="1028700" lvl="1" indent="-342900"/>
            <a:r>
              <a:rPr lang="en-CA" dirty="0"/>
              <a:t>Change of landscape (inundation of large areas, deflection of rivers, creation of new infrastructure, loss of productive land/soils)</a:t>
            </a:r>
          </a:p>
          <a:p>
            <a:pPr marL="457200" indent="-457200"/>
            <a:r>
              <a:rPr lang="en-CA" sz="2400" dirty="0" smtClean="0"/>
              <a:t>Destruction of habitats &amp; ecosystems - threat to flora and fauna </a:t>
            </a:r>
          </a:p>
          <a:p>
            <a:pPr marL="457200" indent="-457200"/>
            <a:r>
              <a:rPr lang="en-CA" sz="2400" dirty="0"/>
              <a:t>Changes in river flow regime </a:t>
            </a:r>
            <a:endParaRPr lang="en-CA" sz="2400" dirty="0" smtClean="0"/>
          </a:p>
          <a:p>
            <a:pPr marL="457200" indent="-457200"/>
            <a:r>
              <a:rPr lang="en-CA" sz="2400" dirty="0" smtClean="0"/>
              <a:t>Possible </a:t>
            </a:r>
            <a:r>
              <a:rPr lang="en-CA" sz="2400" dirty="0"/>
              <a:t>emissions of methane </a:t>
            </a:r>
            <a:r>
              <a:rPr lang="en-CA" sz="2400" dirty="0" smtClean="0"/>
              <a:t/>
            </a:r>
            <a:br>
              <a:rPr lang="en-CA" sz="2400" dirty="0" smtClean="0"/>
            </a:br>
            <a:r>
              <a:rPr lang="en-CA" sz="2400" dirty="0" smtClean="0"/>
              <a:t>(</a:t>
            </a:r>
            <a:r>
              <a:rPr lang="en-CA" sz="2400" dirty="0"/>
              <a:t>degradation of flora/organic matter in </a:t>
            </a:r>
            <a:r>
              <a:rPr lang="en-CA" sz="2400" dirty="0" smtClean="0"/>
              <a:t/>
            </a:r>
            <a:br>
              <a:rPr lang="en-CA" sz="2400" dirty="0" smtClean="0"/>
            </a:br>
            <a:r>
              <a:rPr lang="en-CA" sz="2400" dirty="0" smtClean="0"/>
              <a:t>stagnant </a:t>
            </a:r>
            <a:r>
              <a:rPr lang="en-CA" sz="2400" dirty="0"/>
              <a:t>water</a:t>
            </a:r>
            <a:r>
              <a:rPr lang="en-CA" sz="2400" dirty="0" smtClean="0"/>
              <a:t>)</a:t>
            </a:r>
          </a:p>
          <a:p>
            <a:pPr marL="457200" indent="-457200"/>
            <a:r>
              <a:rPr lang="en-CA" sz="2400" dirty="0" smtClean="0"/>
              <a:t>Deterioration of water quality </a:t>
            </a:r>
            <a:br>
              <a:rPr lang="en-CA" sz="2400" dirty="0" smtClean="0"/>
            </a:br>
            <a:r>
              <a:rPr lang="en-CA" sz="2400" dirty="0" smtClean="0"/>
              <a:t>– algae and oxygen depletion</a:t>
            </a:r>
            <a:endParaRPr lang="en-CA" sz="2400" dirty="0"/>
          </a:p>
          <a:p>
            <a:pPr marL="457200" indent="-457200">
              <a:buFont typeface="Arial" panose="020B0604020202020204" pitchFamily="34" charset="0"/>
              <a:buChar char="•"/>
            </a:pPr>
            <a:r>
              <a:rPr lang="en-CA" sz="2400" dirty="0" smtClean="0"/>
              <a:t>Sedimentation</a:t>
            </a:r>
            <a:br>
              <a:rPr lang="en-CA" sz="2400" dirty="0" smtClean="0"/>
            </a:br>
            <a:r>
              <a:rPr lang="x-none" sz="2400" dirty="0" smtClean="0"/>
              <a:t>–</a:t>
            </a:r>
            <a:r>
              <a:rPr lang="en-CA" sz="2400" dirty="0" smtClean="0"/>
              <a:t> storage capacity goes down, </a:t>
            </a:r>
            <a:br>
              <a:rPr lang="en-CA" sz="2400" dirty="0" smtClean="0"/>
            </a:br>
            <a:r>
              <a:rPr lang="en-CA" sz="2400" dirty="0" smtClean="0"/>
              <a:t>area of freshwater decreases &amp;</a:t>
            </a:r>
            <a:br>
              <a:rPr lang="en-CA" sz="2400" dirty="0" smtClean="0"/>
            </a:br>
            <a:r>
              <a:rPr lang="en-CA" sz="2400" dirty="0" smtClean="0"/>
              <a:t>ecosystem impacts</a:t>
            </a:r>
          </a:p>
          <a:p>
            <a:pPr marL="457200" indent="-457200"/>
            <a:r>
              <a:rPr lang="en-CA" sz="2400" dirty="0"/>
              <a:t>Reading recommendations: </a:t>
            </a:r>
            <a:br>
              <a:rPr lang="en-CA" sz="2400" dirty="0"/>
            </a:br>
            <a:r>
              <a:rPr lang="en-CA" sz="2400" i="1" dirty="0"/>
              <a:t>The greater common good </a:t>
            </a:r>
          </a:p>
          <a:p>
            <a:pPr marL="457200" indent="-457200">
              <a:buFont typeface="Arial" panose="020B0604020202020204" pitchFamily="34" charset="0"/>
              <a:buChar char="•"/>
            </a:pPr>
            <a:endParaRPr lang="en-CA" sz="2400" dirty="0" smtClean="0"/>
          </a:p>
          <a:p>
            <a:pPr marL="457200" indent="-457200">
              <a:buFont typeface="Arial" panose="020B0604020202020204" pitchFamily="34" charset="0"/>
              <a:buChar char="•"/>
            </a:pPr>
            <a:endParaRPr lang="en-GB" dirty="0">
              <a:solidFill>
                <a:srgbClr val="FF0000"/>
              </a:solidFill>
            </a:endParaRPr>
          </a:p>
          <a:p>
            <a:endParaRPr lang="en-CA" dirty="0">
              <a:solidFill>
                <a:srgbClr val="FF0000"/>
              </a:solidFill>
            </a:endParaRPr>
          </a:p>
          <a:p>
            <a:pPr marL="0" lvl="1" indent="0">
              <a:spcBef>
                <a:spcPts val="1000"/>
              </a:spcBef>
              <a:buNone/>
            </a:pPr>
            <a:endParaRPr lang="en-US" sz="1800" dirty="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31</a:t>
            </a:fld>
            <a:endParaRPr lang="en-GB" dirty="0"/>
          </a:p>
        </p:txBody>
      </p: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753" t="1135"/>
          <a:stretch/>
        </p:blipFill>
        <p:spPr>
          <a:xfrm>
            <a:off x="5639184" y="3317106"/>
            <a:ext cx="6357050" cy="2859857"/>
          </a:xfrm>
          <a:prstGeom prst="rect">
            <a:avLst/>
          </a:prstGeom>
          <a:ln>
            <a:solidFill>
              <a:schemeClr val="tx1"/>
            </a:solidFill>
          </a:ln>
        </p:spPr>
      </p:pic>
      <p:sp>
        <p:nvSpPr>
          <p:cNvPr id="8" name="TextBox 7"/>
          <p:cNvSpPr txBox="1"/>
          <p:nvPr/>
        </p:nvSpPr>
        <p:spPr>
          <a:xfrm>
            <a:off x="10255659" y="6195654"/>
            <a:ext cx="1917290" cy="294968"/>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Kumar &amp; Sharma (2012)</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49921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6116" y="365125"/>
            <a:ext cx="9367684" cy="1325563"/>
          </a:xfrm>
        </p:spPr>
        <p:txBody>
          <a:bodyPr/>
          <a:lstStyle/>
          <a:p>
            <a:r>
              <a:rPr lang="en-US" dirty="0" smtClean="0"/>
              <a:t>Environmental concerns</a:t>
            </a:r>
            <a:endParaRPr lang="sv-SE" dirty="0"/>
          </a:p>
        </p:txBody>
      </p:sp>
      <p:sp>
        <p:nvSpPr>
          <p:cNvPr id="2" name="Content Placeholder 1"/>
          <p:cNvSpPr>
            <a:spLocks noGrp="1"/>
          </p:cNvSpPr>
          <p:nvPr>
            <p:ph idx="1"/>
          </p:nvPr>
        </p:nvSpPr>
        <p:spPr>
          <a:xfrm>
            <a:off x="975852" y="2423000"/>
            <a:ext cx="4362450" cy="1129396"/>
          </a:xfrm>
        </p:spPr>
        <p:txBody>
          <a:bodyPr>
            <a:normAutofit/>
          </a:bodyPr>
          <a:lstStyle/>
          <a:p>
            <a:pPr marL="342900" lvl="1" indent="-342900">
              <a:spcBef>
                <a:spcPts val="1000"/>
              </a:spcBef>
            </a:pPr>
            <a:r>
              <a:rPr lang="en-GB" dirty="0" smtClean="0"/>
              <a:t>Oroville Dam - California floods 2017</a:t>
            </a:r>
          </a:p>
          <a:p>
            <a:pPr marL="342900" lvl="1" indent="-342900">
              <a:spcBef>
                <a:spcPts val="1000"/>
              </a:spcBef>
            </a:pPr>
            <a:endParaRPr lang="en-GB" dirty="0" smtClean="0"/>
          </a:p>
          <a:p>
            <a:pPr marL="342900" lvl="1" indent="-342900">
              <a:spcBef>
                <a:spcPts val="1000"/>
              </a:spcBef>
            </a:pPr>
            <a:endParaRPr lang="en-GB" dirty="0" smtClean="0"/>
          </a:p>
          <a:p>
            <a:pPr marL="342900" lvl="1" indent="-342900">
              <a:spcBef>
                <a:spcPts val="1000"/>
              </a:spcBef>
            </a:pPr>
            <a:endParaRPr lang="en-GB" dirty="0" smtClean="0"/>
          </a:p>
          <a:p>
            <a:pPr marL="285750" lvl="1" indent="-285750">
              <a:spcBef>
                <a:spcPts val="1000"/>
              </a:spcBef>
            </a:pPr>
            <a:endParaRPr lang="en-GB" sz="1800" dirty="0" smtClean="0"/>
          </a:p>
          <a:p>
            <a:pPr marL="285750" lvl="1" indent="-285750">
              <a:spcBef>
                <a:spcPts val="1000"/>
              </a:spcBef>
            </a:pPr>
            <a:endParaRPr lang="en-GB" sz="1800" dirty="0" smtClean="0"/>
          </a:p>
          <a:p>
            <a:pPr marL="228600" lvl="1">
              <a:spcBef>
                <a:spcPts val="1000"/>
              </a:spcBef>
            </a:pPr>
            <a:endParaRPr lang="en-GB" dirty="0" smtClean="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32</a:t>
            </a:fld>
            <a:endParaRPr lang="en-GB" dirty="0"/>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9" name="Picture 8"/>
          <p:cNvPicPr>
            <a:picLocks noChangeAspect="1"/>
          </p:cNvPicPr>
          <p:nvPr/>
        </p:nvPicPr>
        <p:blipFill>
          <a:blip r:embed="rId4"/>
          <a:stretch>
            <a:fillRect/>
          </a:stretch>
        </p:blipFill>
        <p:spPr>
          <a:xfrm>
            <a:off x="975852" y="3404838"/>
            <a:ext cx="4825180" cy="2742629"/>
          </a:xfrm>
          <a:prstGeom prst="rect">
            <a:avLst/>
          </a:prstGeom>
        </p:spPr>
      </p:pic>
      <p:sp>
        <p:nvSpPr>
          <p:cNvPr id="11" name="Content Placeholder 1"/>
          <p:cNvSpPr txBox="1">
            <a:spLocks/>
          </p:cNvSpPr>
          <p:nvPr/>
        </p:nvSpPr>
        <p:spPr>
          <a:xfrm>
            <a:off x="838200" y="1760455"/>
            <a:ext cx="10439400" cy="444435"/>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ts val="1000"/>
              </a:spcBef>
              <a:buNone/>
            </a:pPr>
            <a:r>
              <a:rPr lang="en-GB" dirty="0" smtClean="0"/>
              <a:t>Flash floods – rapid flooding due to, among others, heavy precipitation and dam failure</a:t>
            </a:r>
          </a:p>
          <a:p>
            <a:pPr marL="342900" lvl="1" indent="-342900">
              <a:spcBef>
                <a:spcPts val="1000"/>
              </a:spcBef>
            </a:pPr>
            <a:endParaRPr lang="en-GB" dirty="0" smtClean="0">
              <a:solidFill>
                <a:srgbClr val="FF0000"/>
              </a:solidFill>
            </a:endParaRPr>
          </a:p>
          <a:p>
            <a:pPr marL="0" lvl="1" indent="0">
              <a:spcBef>
                <a:spcPts val="1000"/>
              </a:spcBef>
              <a:buNone/>
            </a:pPr>
            <a:endParaRPr lang="en-GB" dirty="0" smtClean="0">
              <a:solidFill>
                <a:srgbClr val="FF0000"/>
              </a:solidFill>
            </a:endParaRPr>
          </a:p>
          <a:p>
            <a:pPr marL="342900" lvl="1" indent="-342900">
              <a:spcBef>
                <a:spcPts val="1000"/>
              </a:spcBef>
            </a:pPr>
            <a:endParaRPr lang="en-GB" i="1" dirty="0" smtClean="0">
              <a:solidFill>
                <a:srgbClr val="FF0000"/>
              </a:solidFill>
            </a:endParaRPr>
          </a:p>
          <a:p>
            <a:pPr marL="285750" lvl="1" indent="-285750">
              <a:spcBef>
                <a:spcPts val="1000"/>
              </a:spcBef>
            </a:pPr>
            <a:endParaRPr lang="en-GB" sz="1800" dirty="0" smtClean="0">
              <a:solidFill>
                <a:srgbClr val="FF0000"/>
              </a:solidFill>
            </a:endParaRPr>
          </a:p>
          <a:p>
            <a:pPr marL="285750" lvl="1" indent="-285750">
              <a:spcBef>
                <a:spcPts val="1000"/>
              </a:spcBef>
            </a:pPr>
            <a:endParaRPr lang="en-GB" sz="1800" dirty="0" smtClean="0">
              <a:solidFill>
                <a:srgbClr val="FF0000"/>
              </a:solidFill>
            </a:endParaRPr>
          </a:p>
          <a:p>
            <a:pPr marL="228600" lvl="1">
              <a:spcBef>
                <a:spcPts val="1000"/>
              </a:spcBef>
            </a:pPr>
            <a:endParaRPr lang="en-GB" dirty="0" smtClean="0"/>
          </a:p>
        </p:txBody>
      </p:sp>
      <p:sp>
        <p:nvSpPr>
          <p:cNvPr id="12" name="Content Placeholder 1"/>
          <p:cNvSpPr txBox="1">
            <a:spLocks/>
          </p:cNvSpPr>
          <p:nvPr/>
        </p:nvSpPr>
        <p:spPr>
          <a:xfrm>
            <a:off x="6445045" y="2423000"/>
            <a:ext cx="4587363" cy="15716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spcBef>
                <a:spcPts val="1000"/>
              </a:spcBef>
            </a:pPr>
            <a:r>
              <a:rPr lang="en-GB" dirty="0" err="1" smtClean="0"/>
              <a:t>Samarco</a:t>
            </a:r>
            <a:r>
              <a:rPr lang="en-GB" dirty="0" smtClean="0"/>
              <a:t> dam holding waste from Iron ore mine - Brazil 2015</a:t>
            </a:r>
          </a:p>
          <a:p>
            <a:pPr marL="342900" lvl="1" indent="-342900">
              <a:spcBef>
                <a:spcPts val="1000"/>
              </a:spcBef>
            </a:pPr>
            <a:endParaRPr lang="en-GB" dirty="0" smtClean="0">
              <a:solidFill>
                <a:srgbClr val="FF0000"/>
              </a:solidFill>
            </a:endParaRPr>
          </a:p>
          <a:p>
            <a:pPr marL="342900" lvl="1" indent="-342900">
              <a:spcBef>
                <a:spcPts val="1000"/>
              </a:spcBef>
            </a:pPr>
            <a:endParaRPr lang="en-GB" dirty="0" smtClean="0">
              <a:solidFill>
                <a:srgbClr val="FF0000"/>
              </a:solidFill>
            </a:endParaRPr>
          </a:p>
          <a:p>
            <a:pPr marL="342900" lvl="1" indent="-342900">
              <a:spcBef>
                <a:spcPts val="1000"/>
              </a:spcBef>
            </a:pPr>
            <a:endParaRPr lang="en-GB" dirty="0" smtClean="0">
              <a:solidFill>
                <a:srgbClr val="FF0000"/>
              </a:solidFill>
            </a:endParaRPr>
          </a:p>
          <a:p>
            <a:pPr marL="285750" lvl="1" indent="-285750">
              <a:spcBef>
                <a:spcPts val="1000"/>
              </a:spcBef>
            </a:pPr>
            <a:endParaRPr lang="en-GB" sz="1800" dirty="0" smtClean="0">
              <a:solidFill>
                <a:srgbClr val="FF0000"/>
              </a:solidFill>
            </a:endParaRPr>
          </a:p>
          <a:p>
            <a:pPr marL="285750" lvl="1" indent="-285750">
              <a:spcBef>
                <a:spcPts val="1000"/>
              </a:spcBef>
            </a:pPr>
            <a:endParaRPr lang="en-GB" sz="1800" dirty="0" smtClean="0">
              <a:solidFill>
                <a:srgbClr val="FF0000"/>
              </a:solidFill>
            </a:endParaRPr>
          </a:p>
          <a:p>
            <a:pPr marL="228600" lvl="1">
              <a:spcBef>
                <a:spcPts val="1000"/>
              </a:spcBef>
            </a:pPr>
            <a:endParaRPr lang="en-GB" dirty="0" smtClean="0"/>
          </a:p>
        </p:txBody>
      </p:sp>
      <p:sp>
        <p:nvSpPr>
          <p:cNvPr id="13" name="TextBox 12"/>
          <p:cNvSpPr txBox="1"/>
          <p:nvPr/>
        </p:nvSpPr>
        <p:spPr>
          <a:xfrm>
            <a:off x="3979608" y="6103017"/>
            <a:ext cx="2406445" cy="246221"/>
          </a:xfrm>
          <a:prstGeom prst="rect">
            <a:avLst/>
          </a:prstGeom>
          <a:noFill/>
        </p:spPr>
        <p:txBody>
          <a:bodyPr wrap="square" rtlCol="0">
            <a:spAutoFit/>
          </a:bodyPr>
          <a:lstStyle/>
          <a:p>
            <a:r>
              <a:rPr lang="en-GB" sz="1000" dirty="0" smtClean="0"/>
              <a:t>Source: </a:t>
            </a:r>
            <a:r>
              <a:rPr lang="en-GB" sz="1000" dirty="0"/>
              <a:t>Los Angeles </a:t>
            </a:r>
            <a:r>
              <a:rPr lang="en-GB" sz="1000" dirty="0" smtClean="0"/>
              <a:t>Times (2017)</a:t>
            </a:r>
            <a:endParaRPr lang="en-GB" sz="1000" dirty="0"/>
          </a:p>
        </p:txBody>
      </p:sp>
      <p:pic>
        <p:nvPicPr>
          <p:cNvPr id="14" name="Picture 13"/>
          <p:cNvPicPr>
            <a:picLocks noChangeAspect="1"/>
          </p:cNvPicPr>
          <p:nvPr/>
        </p:nvPicPr>
        <p:blipFill>
          <a:blip r:embed="rId5"/>
          <a:stretch>
            <a:fillRect/>
          </a:stretch>
        </p:blipFill>
        <p:spPr>
          <a:xfrm>
            <a:off x="6445045" y="3403580"/>
            <a:ext cx="4732024" cy="2743887"/>
          </a:xfrm>
          <a:prstGeom prst="rect">
            <a:avLst/>
          </a:prstGeom>
        </p:spPr>
      </p:pic>
      <p:sp>
        <p:nvSpPr>
          <p:cNvPr id="15" name="TextBox 14"/>
          <p:cNvSpPr txBox="1"/>
          <p:nvPr/>
        </p:nvSpPr>
        <p:spPr>
          <a:xfrm>
            <a:off x="9389809" y="6110129"/>
            <a:ext cx="2406445" cy="246221"/>
          </a:xfrm>
          <a:prstGeom prst="rect">
            <a:avLst/>
          </a:prstGeom>
          <a:noFill/>
        </p:spPr>
        <p:txBody>
          <a:bodyPr wrap="square" rtlCol="0">
            <a:spAutoFit/>
          </a:bodyPr>
          <a:lstStyle/>
          <a:p>
            <a:r>
              <a:rPr lang="en-GB" sz="1000" dirty="0" smtClean="0"/>
              <a:t>Source: Reuters (2017)</a:t>
            </a:r>
            <a:endParaRPr lang="en-GB" sz="1000" dirty="0"/>
          </a:p>
        </p:txBody>
      </p:sp>
    </p:spTree>
    <p:extLst>
      <p:ext uri="{BB962C8B-B14F-4D97-AF65-F5344CB8AC3E}">
        <p14:creationId xmlns:p14="http://schemas.microsoft.com/office/powerpoint/2010/main" val="159682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1" grpId="0"/>
      <p:bldP spid="12" grpId="0"/>
      <p:bldP spid="13"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46786" y="365125"/>
            <a:ext cx="9407013" cy="1325563"/>
          </a:xfrm>
        </p:spPr>
        <p:txBody>
          <a:bodyPr/>
          <a:lstStyle/>
          <a:p>
            <a:r>
              <a:rPr lang="en-US" dirty="0" smtClean="0"/>
              <a:t>Environmental concerns</a:t>
            </a:r>
            <a:endParaRPr lang="sv-SE" dirty="0"/>
          </a:p>
        </p:txBody>
      </p:sp>
      <p:sp>
        <p:nvSpPr>
          <p:cNvPr id="2" name="Content Placeholder 1"/>
          <p:cNvSpPr>
            <a:spLocks noGrp="1"/>
          </p:cNvSpPr>
          <p:nvPr>
            <p:ph idx="1"/>
          </p:nvPr>
        </p:nvSpPr>
        <p:spPr>
          <a:xfrm>
            <a:off x="838200" y="1799448"/>
            <a:ext cx="3053316" cy="4096393"/>
          </a:xfrm>
        </p:spPr>
        <p:txBody>
          <a:bodyPr>
            <a:normAutofit fontScale="92500" lnSpcReduction="10000"/>
          </a:bodyPr>
          <a:lstStyle/>
          <a:p>
            <a:pPr marL="457200" indent="-457200">
              <a:buFont typeface="Arial" charset="0"/>
              <a:buChar char="•"/>
            </a:pPr>
            <a:r>
              <a:rPr lang="en-GB" sz="2500" dirty="0" smtClean="0"/>
              <a:t>Omo </a:t>
            </a:r>
            <a:r>
              <a:rPr lang="en-GB" sz="2500" dirty="0"/>
              <a:t>River Basin </a:t>
            </a:r>
            <a:r>
              <a:rPr lang="en-GB" sz="2500" dirty="0" smtClean="0"/>
              <a:t>in Ethiopia</a:t>
            </a:r>
            <a:endParaRPr lang="en-GB" sz="2500" dirty="0"/>
          </a:p>
          <a:p>
            <a:pPr marL="457200" indent="-457200">
              <a:buFont typeface="Arial" charset="0"/>
              <a:buChar char="•"/>
            </a:pPr>
            <a:r>
              <a:rPr lang="en-GB" sz="2500" dirty="0"/>
              <a:t>Gibe cascading scheme – currently 3 power plants operation with more </a:t>
            </a:r>
            <a:r>
              <a:rPr lang="en-GB" sz="2500" dirty="0" smtClean="0"/>
              <a:t>planned</a:t>
            </a:r>
          </a:p>
          <a:p>
            <a:pPr marL="457200" indent="-457200">
              <a:buFont typeface="Arial" charset="0"/>
              <a:buChar char="•"/>
            </a:pPr>
            <a:r>
              <a:rPr lang="en-GB" sz="2500" dirty="0" smtClean="0"/>
              <a:t>Major inflow to Lake Turkana, Kenya, in the south</a:t>
            </a:r>
          </a:p>
          <a:p>
            <a:pPr marL="457200" indent="-457200">
              <a:buFont typeface="Arial" charset="0"/>
              <a:buChar char="•"/>
            </a:pPr>
            <a:r>
              <a:rPr lang="en-GB" sz="2500" dirty="0" smtClean="0"/>
              <a:t>Gibe </a:t>
            </a:r>
            <a:r>
              <a:rPr lang="en-GB" sz="2500" dirty="0"/>
              <a:t>3: 1,870 MW </a:t>
            </a:r>
            <a:r>
              <a:rPr lang="en-GB" sz="2500" dirty="0" smtClean="0"/>
              <a:t>&amp; 14,700 </a:t>
            </a:r>
            <a:r>
              <a:rPr lang="en-GB" sz="2500" dirty="0"/>
              <a:t>Mm3</a:t>
            </a:r>
          </a:p>
          <a:p>
            <a:pPr marL="0" lvl="1" indent="0">
              <a:spcBef>
                <a:spcPts val="1000"/>
              </a:spcBef>
              <a:buNone/>
            </a:pPr>
            <a:endParaRPr lang="en-US" sz="1800" dirty="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599" y="6356350"/>
            <a:ext cx="4682613" cy="365125"/>
          </a:xfrm>
        </p:spPr>
        <p:txBody>
          <a:bodyPr/>
          <a:lstStyle/>
          <a:p>
            <a:r>
              <a:rPr lang="en-GB" dirty="0"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33</a:t>
            </a:fld>
            <a:endParaRPr lang="en-GB" dirty="0"/>
          </a:p>
        </p:txBody>
      </p:sp>
      <p:pic>
        <p:nvPicPr>
          <p:cNvPr id="7" name="Bildobjekt 6"/>
          <p:cNvPicPr/>
          <p:nvPr/>
        </p:nvPicPr>
        <p:blipFill>
          <a:blip r:embed="rId3">
            <a:extLst>
              <a:ext uri="{28A0092B-C50C-407E-A947-70E740481C1C}">
                <a14:useLocalDpi xmlns:a14="http://schemas.microsoft.com/office/drawing/2010/main" val="0"/>
              </a:ext>
            </a:extLst>
          </a:blip>
          <a:stretch>
            <a:fillRect/>
          </a:stretch>
        </p:blipFill>
        <p:spPr>
          <a:xfrm>
            <a:off x="7750320" y="1181212"/>
            <a:ext cx="4287902" cy="3888996"/>
          </a:xfrm>
          <a:prstGeom prst="rect">
            <a:avLst/>
          </a:prstGeom>
        </p:spPr>
      </p:pic>
      <p:sp>
        <p:nvSpPr>
          <p:cNvPr id="8" name="textruta 7"/>
          <p:cNvSpPr txBox="1"/>
          <p:nvPr/>
        </p:nvSpPr>
        <p:spPr>
          <a:xfrm>
            <a:off x="8721212" y="6125360"/>
            <a:ext cx="2746825" cy="100779"/>
          </a:xfrm>
          <a:prstGeom prst="rect">
            <a:avLst/>
          </a:prstGeom>
        </p:spPr>
        <p:txBody>
          <a:bodyPr vert="horz" wrap="square" lIns="91440" tIns="0" rIns="91440" bIns="0" rtlCol="0" anchor="t">
            <a:noAutofit/>
          </a:bodyPr>
          <a:lstStyle/>
          <a:p>
            <a:pPr marL="457200" indent="0"/>
            <a:r>
              <a:rPr lang="sv-SE" sz="1000" spc="-150" dirty="0" smtClean="0">
                <a:solidFill>
                  <a:schemeClr val="bg2">
                    <a:lumMod val="50000"/>
                  </a:schemeClr>
                </a:solidFill>
              </a:rPr>
              <a:t>Source:  Sundin  (2017) – </a:t>
            </a:r>
            <a:r>
              <a:rPr lang="en-GB" sz="1000" spc="-150" dirty="0" smtClean="0">
                <a:solidFill>
                  <a:schemeClr val="bg2">
                    <a:lumMod val="50000"/>
                  </a:schemeClr>
                </a:solidFill>
              </a:rPr>
              <a:t>adopted</a:t>
            </a:r>
            <a:r>
              <a:rPr lang="sv-SE" sz="1000" spc="-150" dirty="0" smtClean="0">
                <a:solidFill>
                  <a:schemeClr val="bg2">
                    <a:lumMod val="50000"/>
                  </a:schemeClr>
                </a:solidFill>
              </a:rPr>
              <a:t> from Boulos  (2017) </a:t>
            </a:r>
          </a:p>
        </p:txBody>
      </p:sp>
      <p:cxnSp>
        <p:nvCxnSpPr>
          <p:cNvPr id="13" name="Rak 12"/>
          <p:cNvCxnSpPr/>
          <p:nvPr/>
        </p:nvCxnSpPr>
        <p:spPr>
          <a:xfrm>
            <a:off x="7334024" y="1647907"/>
            <a:ext cx="1617471" cy="219973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Rak 13"/>
          <p:cNvCxnSpPr/>
          <p:nvPr/>
        </p:nvCxnSpPr>
        <p:spPr>
          <a:xfrm flipV="1">
            <a:off x="7334024" y="3829811"/>
            <a:ext cx="1617471" cy="1943668"/>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Picture 9"/>
          <p:cNvPicPr>
            <a:picLocks noChangeAspect="1"/>
          </p:cNvPicPr>
          <p:nvPr/>
        </p:nvPicPr>
        <p:blipFill>
          <a:blip r:embed="rId4"/>
          <a:stretch>
            <a:fillRect/>
          </a:stretch>
        </p:blipFill>
        <p:spPr>
          <a:xfrm>
            <a:off x="3994852" y="1653826"/>
            <a:ext cx="3339172" cy="4119653"/>
          </a:xfrm>
          <a:prstGeom prst="rect">
            <a:avLst/>
          </a:prstGeom>
          <a:ln>
            <a:solidFill>
              <a:schemeClr val="tx1"/>
            </a:solidFill>
          </a:ln>
        </p:spPr>
      </p:pic>
      <p:pic>
        <p:nvPicPr>
          <p:cNvPr id="16" name="Picture 1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19077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
        <p:nvSpPr>
          <p:cNvPr id="6" name="Title 5"/>
          <p:cNvSpPr>
            <a:spLocks noGrp="1"/>
          </p:cNvSpPr>
          <p:nvPr>
            <p:ph type="title"/>
          </p:nvPr>
        </p:nvSpPr>
        <p:spPr>
          <a:xfrm>
            <a:off x="1976284" y="365125"/>
            <a:ext cx="9377516" cy="1325563"/>
          </a:xfrm>
        </p:spPr>
        <p:txBody>
          <a:bodyPr/>
          <a:lstStyle/>
          <a:p>
            <a:r>
              <a:rPr lang="en-US" dirty="0" smtClean="0"/>
              <a:t>Environmental concerns</a:t>
            </a:r>
            <a:endParaRPr lang="sv-SE" dirty="0"/>
          </a:p>
        </p:txBody>
      </p:sp>
      <p:sp>
        <p:nvSpPr>
          <p:cNvPr id="2" name="Content Placeholder 1"/>
          <p:cNvSpPr>
            <a:spLocks noGrp="1"/>
          </p:cNvSpPr>
          <p:nvPr>
            <p:ph idx="1"/>
          </p:nvPr>
        </p:nvSpPr>
        <p:spPr/>
        <p:txBody>
          <a:bodyPr>
            <a:normAutofit/>
          </a:bodyPr>
          <a:lstStyle/>
          <a:p>
            <a:pPr marL="0" lvl="1" indent="0">
              <a:spcBef>
                <a:spcPts val="1000"/>
              </a:spcBef>
              <a:buNone/>
            </a:pPr>
            <a:endParaRPr lang="en-US" sz="1800" dirty="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34</a:t>
            </a:fld>
            <a:endParaRPr lang="en-GB" dirty="0"/>
          </a:p>
        </p:txBody>
      </p:sp>
      <p:pic>
        <p:nvPicPr>
          <p:cNvPr id="7" name="Picture 6"/>
          <p:cNvPicPr>
            <a:picLocks noChangeAspect="1"/>
          </p:cNvPicPr>
          <p:nvPr/>
        </p:nvPicPr>
        <p:blipFill rotWithShape="1">
          <a:blip r:embed="rId4"/>
          <a:srcRect l="2911" r="1780"/>
          <a:stretch/>
        </p:blipFill>
        <p:spPr>
          <a:xfrm>
            <a:off x="7954296" y="89393"/>
            <a:ext cx="3667433" cy="5978627"/>
          </a:xfrm>
          <a:prstGeom prst="rect">
            <a:avLst/>
          </a:prstGeom>
          <a:ln>
            <a:solidFill>
              <a:schemeClr val="tx1"/>
            </a:solidFill>
          </a:ln>
        </p:spPr>
      </p:pic>
      <p:pic>
        <p:nvPicPr>
          <p:cNvPr id="8" name="Picture 7"/>
          <p:cNvPicPr>
            <a:picLocks noChangeAspect="1"/>
          </p:cNvPicPr>
          <p:nvPr/>
        </p:nvPicPr>
        <p:blipFill rotWithShape="1">
          <a:blip r:embed="rId5"/>
          <a:srcRect l="4260" r="4813"/>
          <a:stretch/>
        </p:blipFill>
        <p:spPr>
          <a:xfrm>
            <a:off x="3608435" y="2605036"/>
            <a:ext cx="4198374" cy="3462984"/>
          </a:xfrm>
          <a:prstGeom prst="rect">
            <a:avLst/>
          </a:prstGeom>
          <a:ln>
            <a:solidFill>
              <a:schemeClr val="tx1"/>
            </a:solidFill>
          </a:ln>
        </p:spPr>
      </p:pic>
      <p:sp>
        <p:nvSpPr>
          <p:cNvPr id="9" name="TextBox 8"/>
          <p:cNvSpPr txBox="1"/>
          <p:nvPr/>
        </p:nvSpPr>
        <p:spPr>
          <a:xfrm>
            <a:off x="6446778" y="6068020"/>
            <a:ext cx="2113936" cy="521110"/>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Avery (2012)</a:t>
            </a:r>
          </a:p>
        </p:txBody>
      </p:sp>
      <p:sp>
        <p:nvSpPr>
          <p:cNvPr id="10" name="TextBox 9"/>
          <p:cNvSpPr txBox="1"/>
          <p:nvPr/>
        </p:nvSpPr>
        <p:spPr>
          <a:xfrm>
            <a:off x="10371356" y="6095795"/>
            <a:ext cx="2113936" cy="521110"/>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a:t>
            </a:r>
            <a:r>
              <a:rPr lang="en-GB" sz="1000" spc="-150" dirty="0" err="1" smtClean="0">
                <a:solidFill>
                  <a:schemeClr val="bg2">
                    <a:lumMod val="50000"/>
                  </a:schemeClr>
                </a:solidFill>
                <a:latin typeface="+mn-lt"/>
              </a:rPr>
              <a:t>Carr</a:t>
            </a:r>
            <a:r>
              <a:rPr lang="en-GB" sz="1000" spc="-150" dirty="0" smtClean="0">
                <a:solidFill>
                  <a:schemeClr val="bg2">
                    <a:lumMod val="50000"/>
                  </a:schemeClr>
                </a:solidFill>
                <a:latin typeface="+mn-lt"/>
              </a:rPr>
              <a:t>  (2012)</a:t>
            </a:r>
          </a:p>
        </p:txBody>
      </p:sp>
      <p:sp>
        <p:nvSpPr>
          <p:cNvPr id="11" name="Content Placeholder 1"/>
          <p:cNvSpPr txBox="1">
            <a:spLocks/>
          </p:cNvSpPr>
          <p:nvPr/>
        </p:nvSpPr>
        <p:spPr>
          <a:xfrm>
            <a:off x="795184" y="1968213"/>
            <a:ext cx="7011625" cy="41275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2500" dirty="0" smtClean="0"/>
              <a:t>Disruption in natural water balance</a:t>
            </a:r>
          </a:p>
          <a:p>
            <a:pPr marL="342900" indent="-342900">
              <a:buFont typeface="Arial" panose="020B0604020202020204" pitchFamily="34" charset="0"/>
              <a:buChar char="•"/>
            </a:pPr>
            <a:r>
              <a:rPr lang="en-GB" sz="2500" dirty="0" smtClean="0"/>
              <a:t>Change in stream </a:t>
            </a:r>
            <a:br>
              <a:rPr lang="en-GB" sz="2500" dirty="0" smtClean="0"/>
            </a:br>
            <a:r>
              <a:rPr lang="en-GB" sz="2500" dirty="0" smtClean="0"/>
              <a:t>flow regime</a:t>
            </a:r>
          </a:p>
          <a:p>
            <a:pPr marL="342900" indent="-342900">
              <a:buFont typeface="Arial" panose="020B0604020202020204" pitchFamily="34" charset="0"/>
              <a:buChar char="•"/>
            </a:pPr>
            <a:r>
              <a:rPr lang="en-GB" sz="2500" dirty="0" smtClean="0"/>
              <a:t>Change in Lake</a:t>
            </a:r>
            <a:br>
              <a:rPr lang="en-GB" sz="2500" dirty="0" smtClean="0"/>
            </a:br>
            <a:r>
              <a:rPr lang="en-GB" sz="2500" dirty="0" smtClean="0"/>
              <a:t>Turkana lake levels</a:t>
            </a:r>
          </a:p>
          <a:p>
            <a:pPr marL="342900" indent="-342900">
              <a:buFont typeface="Arial" panose="020B0604020202020204" pitchFamily="34" charset="0"/>
              <a:buChar char="•"/>
            </a:pPr>
            <a:r>
              <a:rPr lang="en-GB" sz="2500" dirty="0" smtClean="0"/>
              <a:t>Change </a:t>
            </a:r>
            <a:r>
              <a:rPr lang="en-GB" sz="2500" dirty="0"/>
              <a:t>in river </a:t>
            </a:r>
            <a:r>
              <a:rPr lang="en-GB" sz="2500" dirty="0" smtClean="0"/>
              <a:t>delta</a:t>
            </a:r>
          </a:p>
          <a:p>
            <a:pPr marL="342900" indent="-342900">
              <a:buFont typeface="Arial" panose="020B0604020202020204" pitchFamily="34" charset="0"/>
              <a:buChar char="•"/>
            </a:pPr>
            <a:r>
              <a:rPr lang="en-GB" sz="2500" dirty="0" smtClean="0"/>
              <a:t>And other </a:t>
            </a:r>
            <a:r>
              <a:rPr lang="x-none" sz="2500" dirty="0" smtClean="0"/>
              <a:t>–</a:t>
            </a:r>
            <a:r>
              <a:rPr lang="en-GB" sz="2500" dirty="0" smtClean="0"/>
              <a:t> some</a:t>
            </a:r>
            <a:br>
              <a:rPr lang="en-GB" sz="2500" dirty="0" smtClean="0"/>
            </a:br>
            <a:r>
              <a:rPr lang="en-GB" sz="2500" dirty="0" smtClean="0"/>
              <a:t>not yet observed</a:t>
            </a:r>
          </a:p>
          <a:p>
            <a:pPr marL="0" lvl="1" indent="0">
              <a:spcBef>
                <a:spcPts val="1000"/>
              </a:spcBef>
              <a:buFont typeface="Arial" panose="020B0604020202020204" pitchFamily="34" charset="0"/>
              <a:buNone/>
            </a:pPr>
            <a:endParaRPr lang="en-US" sz="1800" dirty="0" smtClean="0"/>
          </a:p>
          <a:p>
            <a:endParaRPr lang="sv-SE" dirty="0"/>
          </a:p>
        </p:txBody>
      </p:sp>
    </p:spTree>
    <p:extLst>
      <p:ext uri="{BB962C8B-B14F-4D97-AF65-F5344CB8AC3E}">
        <p14:creationId xmlns:p14="http://schemas.microsoft.com/office/powerpoint/2010/main" val="4181815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17290" y="365125"/>
            <a:ext cx="9436510" cy="1325563"/>
          </a:xfrm>
        </p:spPr>
        <p:txBody>
          <a:bodyPr/>
          <a:lstStyle/>
          <a:p>
            <a:r>
              <a:rPr lang="en-US" dirty="0" smtClean="0"/>
              <a:t>Environmental concerns</a:t>
            </a:r>
            <a:endParaRPr lang="sv-SE" dirty="0"/>
          </a:p>
        </p:txBody>
      </p:sp>
      <p:sp>
        <p:nvSpPr>
          <p:cNvPr id="2" name="Content Placeholder 1"/>
          <p:cNvSpPr>
            <a:spLocks noGrp="1"/>
          </p:cNvSpPr>
          <p:nvPr>
            <p:ph idx="1"/>
          </p:nvPr>
        </p:nvSpPr>
        <p:spPr>
          <a:xfrm>
            <a:off x="838200" y="1832824"/>
            <a:ext cx="4923503" cy="4550734"/>
          </a:xfrm>
        </p:spPr>
        <p:txBody>
          <a:bodyPr>
            <a:normAutofit/>
          </a:bodyPr>
          <a:lstStyle/>
          <a:p>
            <a:pPr marL="342900" lvl="1" indent="-342900">
              <a:spcBef>
                <a:spcPts val="1000"/>
              </a:spcBef>
            </a:pPr>
            <a:r>
              <a:rPr lang="en-US" sz="2500" dirty="0" smtClean="0"/>
              <a:t>Comparison of GHG-emissions between technologies</a:t>
            </a:r>
            <a:endParaRPr lang="en-US" sz="2500" dirty="0"/>
          </a:p>
          <a:p>
            <a:pPr marL="285750" lvl="1" indent="-285750">
              <a:spcBef>
                <a:spcPts val="1000"/>
              </a:spcBef>
            </a:pPr>
            <a:r>
              <a:rPr lang="en-US" sz="2500" dirty="0" smtClean="0"/>
              <a:t>Hydropower </a:t>
            </a:r>
            <a:r>
              <a:rPr lang="x-none" sz="2500" dirty="0" smtClean="0"/>
              <a:t>–</a:t>
            </a:r>
            <a:r>
              <a:rPr lang="en-US" sz="2500" dirty="0" smtClean="0"/>
              <a:t> not carbon neutral if considering its entire life cycle:</a:t>
            </a:r>
          </a:p>
          <a:p>
            <a:pPr marL="342900" lvl="1" indent="-342900">
              <a:spcBef>
                <a:spcPts val="1000"/>
              </a:spcBef>
              <a:buFont typeface="Wingdings" panose="05000000000000000000" pitchFamily="2" charset="2"/>
              <a:buChar char="Ø"/>
            </a:pPr>
            <a:r>
              <a:rPr lang="en-US" sz="2500" dirty="0" smtClean="0"/>
              <a:t>Construction and maintenance (material, transport etc.)</a:t>
            </a:r>
          </a:p>
          <a:p>
            <a:pPr marL="342900" lvl="1" indent="-342900">
              <a:spcBef>
                <a:spcPts val="1000"/>
              </a:spcBef>
              <a:buFont typeface="Wingdings" panose="05000000000000000000" pitchFamily="2" charset="2"/>
              <a:buChar char="Ø"/>
            </a:pPr>
            <a:r>
              <a:rPr lang="en-US" sz="2500" dirty="0" smtClean="0"/>
              <a:t>Reservoirs (methane gas </a:t>
            </a:r>
            <a:r>
              <a:rPr lang="x-none" sz="2500" dirty="0" smtClean="0"/>
              <a:t>–</a:t>
            </a:r>
            <a:r>
              <a:rPr lang="en-US" sz="2500" dirty="0" smtClean="0"/>
              <a:t> as discussed earlier)</a:t>
            </a:r>
            <a:endParaRPr lang="en-US" sz="1800" dirty="0"/>
          </a:p>
          <a:p>
            <a:pPr marL="0" lvl="1" indent="0">
              <a:spcBef>
                <a:spcPts val="1000"/>
              </a:spcBef>
              <a:buNone/>
            </a:pPr>
            <a:endParaRPr lang="en-US" sz="1800" dirty="0" smtClean="0"/>
          </a:p>
          <a:p>
            <a:pPr marL="0" lvl="1" indent="0">
              <a:spcBef>
                <a:spcPts val="1000"/>
              </a:spcBef>
              <a:buNone/>
            </a:pPr>
            <a:endParaRPr lang="en-US" sz="1800" dirty="0"/>
          </a:p>
          <a:p>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35</a:t>
            </a:fld>
            <a:endParaRPr lang="en-GB" dirty="0"/>
          </a:p>
        </p:txBody>
      </p:sp>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40362" y="1665676"/>
            <a:ext cx="5926394" cy="4117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207093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27122" y="365125"/>
            <a:ext cx="9426677" cy="1325563"/>
          </a:xfrm>
        </p:spPr>
        <p:txBody>
          <a:bodyPr/>
          <a:lstStyle/>
          <a:p>
            <a:r>
              <a:rPr lang="en-US" dirty="0" smtClean="0"/>
              <a:t>Social </a:t>
            </a:r>
            <a:r>
              <a:rPr lang="en-US" dirty="0"/>
              <a:t>concerns</a:t>
            </a:r>
            <a:endParaRPr lang="sv-SE" dirty="0"/>
          </a:p>
        </p:txBody>
      </p:sp>
      <p:sp>
        <p:nvSpPr>
          <p:cNvPr id="2" name="Content Placeholder 1"/>
          <p:cNvSpPr>
            <a:spLocks noGrp="1"/>
          </p:cNvSpPr>
          <p:nvPr>
            <p:ph idx="1"/>
          </p:nvPr>
        </p:nvSpPr>
        <p:spPr/>
        <p:txBody>
          <a:bodyPr>
            <a:normAutofit fontScale="92500" lnSpcReduction="10000"/>
          </a:bodyPr>
          <a:lstStyle/>
          <a:p>
            <a:pPr marL="457200" indent="-457200">
              <a:buFont typeface="Arial" panose="020B0604020202020204" pitchFamily="34" charset="0"/>
              <a:buChar char="•"/>
            </a:pPr>
            <a:r>
              <a:rPr lang="en-GB" dirty="0" smtClean="0"/>
              <a:t>Large contributor to electrifying people</a:t>
            </a:r>
          </a:p>
          <a:p>
            <a:pPr marL="457200" indent="-457200">
              <a:buFont typeface="Arial" panose="020B0604020202020204" pitchFamily="34" charset="0"/>
              <a:buChar char="•"/>
            </a:pPr>
            <a:r>
              <a:rPr lang="en-GB" dirty="0" smtClean="0"/>
              <a:t>Generation possible to reflect the load</a:t>
            </a:r>
          </a:p>
          <a:p>
            <a:pPr marL="457200" indent="-457200">
              <a:buFont typeface="Arial" panose="020B0604020202020204" pitchFamily="34" charset="0"/>
              <a:buChar char="•"/>
            </a:pPr>
            <a:r>
              <a:rPr lang="en-GB" dirty="0" smtClean="0"/>
              <a:t>Resettlement of local inhabitants</a:t>
            </a:r>
          </a:p>
          <a:p>
            <a:pPr marL="1143000" lvl="1" indent="-457200"/>
            <a:r>
              <a:rPr lang="en-GB" dirty="0" smtClean="0"/>
              <a:t>Political and cultural conflicts</a:t>
            </a:r>
          </a:p>
          <a:p>
            <a:pPr marL="1143000" lvl="1" indent="-457200"/>
            <a:r>
              <a:rPr lang="en-GB" dirty="0" smtClean="0"/>
              <a:t>Large dams in 20th century – 40-80 million people worldwide</a:t>
            </a:r>
          </a:p>
          <a:p>
            <a:pPr marL="457200" indent="-457200">
              <a:buFont typeface="Arial" panose="020B0604020202020204" pitchFamily="34" charset="0"/>
              <a:buChar char="•"/>
            </a:pPr>
            <a:r>
              <a:rPr lang="en-GB" dirty="0" smtClean="0"/>
              <a:t>Sometime no direct benefits for local communities, electricity usually transferred over long distances – </a:t>
            </a:r>
            <a:r>
              <a:rPr lang="en-GB" i="1" dirty="0" smtClean="0"/>
              <a:t>accessibility </a:t>
            </a:r>
          </a:p>
          <a:p>
            <a:pPr marL="457200" indent="-457200">
              <a:buFont typeface="Arial" panose="020B0604020202020204" pitchFamily="34" charset="0"/>
              <a:buChar char="•"/>
            </a:pPr>
            <a:r>
              <a:rPr lang="en-GB" dirty="0" smtClean="0"/>
              <a:t>Transboundary rivers </a:t>
            </a:r>
            <a:r>
              <a:rPr lang="x-none" dirty="0" smtClean="0"/>
              <a:t>–</a:t>
            </a:r>
            <a:r>
              <a:rPr lang="en-GB" dirty="0" smtClean="0"/>
              <a:t> 260 rivers in the world cross at least one boundary</a:t>
            </a:r>
          </a:p>
          <a:p>
            <a:pPr marL="457200" indent="-457200">
              <a:buFont typeface="Arial" panose="020B0604020202020204" pitchFamily="34" charset="0"/>
              <a:buChar char="•"/>
            </a:pPr>
            <a:r>
              <a:rPr lang="en-GB" dirty="0" smtClean="0"/>
              <a:t>Multipurpose dams </a:t>
            </a:r>
            <a:r>
              <a:rPr lang="x-none" dirty="0" smtClean="0"/>
              <a:t>–</a:t>
            </a:r>
            <a:r>
              <a:rPr lang="en-GB" dirty="0" smtClean="0"/>
              <a:t> However, competition of water – e.g. water for irrigation</a:t>
            </a:r>
          </a:p>
          <a:p>
            <a:pPr marL="457200" indent="-457200">
              <a:buFont typeface="Wingdings" panose="05000000000000000000" pitchFamily="2" charset="2"/>
              <a:buChar char="Ø"/>
            </a:pPr>
            <a:endParaRPr lang="en-GB" dirty="0" smtClean="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36</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36577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2015612" y="365125"/>
            <a:ext cx="9338187" cy="1325563"/>
          </a:xfrm>
        </p:spPr>
        <p:txBody>
          <a:bodyPr/>
          <a:lstStyle/>
          <a:p>
            <a:r>
              <a:rPr lang="sv-SE" dirty="0" smtClean="0"/>
              <a:t>Social </a:t>
            </a:r>
            <a:r>
              <a:rPr lang="sv-SE" dirty="0" err="1" smtClean="0"/>
              <a:t>concerns</a:t>
            </a:r>
            <a:endParaRPr lang="sv-SE" dirty="0"/>
          </a:p>
        </p:txBody>
      </p:sp>
      <p:sp>
        <p:nvSpPr>
          <p:cNvPr id="2" name="Platshållare för innehåll 1"/>
          <p:cNvSpPr>
            <a:spLocks noGrp="1"/>
          </p:cNvSpPr>
          <p:nvPr>
            <p:ph idx="1"/>
          </p:nvPr>
        </p:nvSpPr>
        <p:spPr>
          <a:xfrm>
            <a:off x="838200" y="1884568"/>
            <a:ext cx="2743200" cy="4044284"/>
          </a:xfrm>
        </p:spPr>
        <p:txBody>
          <a:bodyPr>
            <a:normAutofit/>
          </a:bodyPr>
          <a:lstStyle/>
          <a:p>
            <a:pPr marL="457200" indent="-457200">
              <a:buFont typeface="Arial" charset="0"/>
              <a:buChar char="•"/>
            </a:pPr>
            <a:r>
              <a:rPr lang="en-GB" sz="2500" dirty="0" smtClean="0"/>
              <a:t>Omo River Basin</a:t>
            </a:r>
          </a:p>
          <a:p>
            <a:pPr marL="457200" indent="-457200">
              <a:buFont typeface="Arial" charset="0"/>
              <a:buChar char="•"/>
            </a:pPr>
            <a:r>
              <a:rPr lang="en-GB" sz="2500" dirty="0" smtClean="0"/>
              <a:t>Indigenous people depending on seasonal flooding</a:t>
            </a:r>
            <a:br>
              <a:rPr lang="en-GB" sz="2500" dirty="0" smtClean="0"/>
            </a:br>
            <a:r>
              <a:rPr lang="en-GB" sz="2500" dirty="0" smtClean="0"/>
              <a:t>- </a:t>
            </a:r>
            <a:r>
              <a:rPr lang="en-GB" sz="2500" i="1" dirty="0" smtClean="0"/>
              <a:t>Flood retreat cultivation</a:t>
            </a:r>
            <a:r>
              <a:rPr lang="en-GB" sz="2500" dirty="0" smtClean="0">
                <a:solidFill>
                  <a:srgbClr val="FF0000"/>
                </a:solidFill>
              </a:rPr>
              <a:t/>
            </a:r>
            <a:br>
              <a:rPr lang="en-GB" sz="2500" dirty="0" smtClean="0">
                <a:solidFill>
                  <a:srgbClr val="FF0000"/>
                </a:solidFill>
              </a:rPr>
            </a:br>
            <a:endParaRPr lang="en-GB" sz="2500" dirty="0" smtClean="0">
              <a:solidFill>
                <a:srgbClr val="FF0000"/>
              </a:solidFill>
            </a:endParaRPr>
          </a:p>
          <a:p>
            <a:pPr marL="457200" indent="-457200">
              <a:buFont typeface="Arial" charset="0"/>
              <a:buChar char="•"/>
            </a:pPr>
            <a:endParaRPr lang="en-GB" dirty="0"/>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37</a:t>
            </a:fld>
            <a:endParaRPr lang="en-GB" dirty="0"/>
          </a:p>
        </p:txBody>
      </p:sp>
      <p:pic>
        <p:nvPicPr>
          <p:cNvPr id="8" name="Bildobjekt 7" descr="../../../../Desktop/Skärmavbild%202017-06-16%20kl.%2011.37.43.p"/>
          <p:cNvPicPr/>
          <p:nvPr/>
        </p:nvPicPr>
        <p:blipFill>
          <a:blip r:embed="rId3">
            <a:extLst>
              <a:ext uri="{28A0092B-C50C-407E-A947-70E740481C1C}">
                <a14:useLocalDpi xmlns:a14="http://schemas.microsoft.com/office/drawing/2010/main" val="0"/>
              </a:ext>
            </a:extLst>
          </a:blip>
          <a:srcRect/>
          <a:stretch>
            <a:fillRect/>
          </a:stretch>
        </p:blipFill>
        <p:spPr bwMode="auto">
          <a:xfrm>
            <a:off x="3728113" y="1609381"/>
            <a:ext cx="3658604" cy="4540063"/>
          </a:xfrm>
          <a:prstGeom prst="rect">
            <a:avLst/>
          </a:prstGeom>
          <a:noFill/>
          <a:ln>
            <a:noFill/>
          </a:ln>
        </p:spPr>
      </p:pic>
      <p:cxnSp>
        <p:nvCxnSpPr>
          <p:cNvPr id="10" name="Straight Connector 9"/>
          <p:cNvCxnSpPr/>
          <p:nvPr/>
        </p:nvCxnSpPr>
        <p:spPr>
          <a:xfrm flipV="1">
            <a:off x="4936479" y="196645"/>
            <a:ext cx="2998153" cy="5269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4936479" y="5465852"/>
            <a:ext cx="2904210" cy="541239"/>
          </a:xfrm>
          <a:prstGeom prst="line">
            <a:avLst/>
          </a:prstGeom>
        </p:spPr>
        <p:style>
          <a:lnRef idx="1">
            <a:schemeClr val="accent1"/>
          </a:lnRef>
          <a:fillRef idx="0">
            <a:schemeClr val="accent1"/>
          </a:fillRef>
          <a:effectRef idx="0">
            <a:schemeClr val="accent1"/>
          </a:effectRef>
          <a:fontRef idx="minor">
            <a:schemeClr val="tx1"/>
          </a:fontRef>
        </p:style>
      </p:cxnSp>
      <p:pic>
        <p:nvPicPr>
          <p:cNvPr id="14" name="Picture 13"/>
          <p:cNvPicPr>
            <a:picLocks noChangeAspect="1"/>
          </p:cNvPicPr>
          <p:nvPr/>
        </p:nvPicPr>
        <p:blipFill>
          <a:blip r:embed="rId4"/>
          <a:stretch>
            <a:fillRect/>
          </a:stretch>
        </p:blipFill>
        <p:spPr>
          <a:xfrm>
            <a:off x="7840689" y="88071"/>
            <a:ext cx="4283022" cy="6001211"/>
          </a:xfrm>
          <a:prstGeom prst="rect">
            <a:avLst/>
          </a:prstGeom>
        </p:spPr>
      </p:pic>
      <p:sp>
        <p:nvSpPr>
          <p:cNvPr id="17" name="TextBox 16"/>
          <p:cNvSpPr txBox="1"/>
          <p:nvPr/>
        </p:nvSpPr>
        <p:spPr>
          <a:xfrm>
            <a:off x="10888990" y="6068137"/>
            <a:ext cx="1487149" cy="319088"/>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a:t>
            </a:r>
            <a:r>
              <a:rPr lang="en-GB" sz="1000" spc="-150" dirty="0" err="1" smtClean="0">
                <a:solidFill>
                  <a:schemeClr val="bg2">
                    <a:lumMod val="50000"/>
                  </a:schemeClr>
                </a:solidFill>
                <a:latin typeface="+mn-lt"/>
              </a:rPr>
              <a:t>Carr</a:t>
            </a:r>
            <a:r>
              <a:rPr lang="en-GB" sz="1000" spc="-150" dirty="0" smtClean="0">
                <a:solidFill>
                  <a:schemeClr val="bg2">
                    <a:lumMod val="50000"/>
                  </a:schemeClr>
                </a:solidFill>
                <a:latin typeface="+mn-lt"/>
              </a:rPr>
              <a:t>  (2012)</a:t>
            </a:r>
          </a:p>
        </p:txBody>
      </p:sp>
      <p:sp>
        <p:nvSpPr>
          <p:cNvPr id="18" name="TextBox 17"/>
          <p:cNvSpPr txBox="1"/>
          <p:nvPr/>
        </p:nvSpPr>
        <p:spPr>
          <a:xfrm>
            <a:off x="4038601" y="6177770"/>
            <a:ext cx="3021964" cy="319088"/>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Sundin  (2017) </a:t>
            </a:r>
            <a:r>
              <a:rPr lang="x-none" sz="1000" spc="-150" dirty="0" smtClean="0">
                <a:solidFill>
                  <a:schemeClr val="bg2">
                    <a:lumMod val="50000"/>
                  </a:schemeClr>
                </a:solidFill>
                <a:latin typeface="+mn-lt"/>
              </a:rPr>
              <a:t>–</a:t>
            </a:r>
            <a:r>
              <a:rPr lang="en-GB" sz="1000" spc="-150" dirty="0" smtClean="0">
                <a:solidFill>
                  <a:schemeClr val="bg2">
                    <a:lumMod val="50000"/>
                  </a:schemeClr>
                </a:solidFill>
                <a:latin typeface="+mn-lt"/>
              </a:rPr>
              <a:t> adopted from Boulos  (2017)</a:t>
            </a:r>
          </a:p>
        </p:txBody>
      </p:sp>
    </p:spTree>
    <p:extLst>
      <p:ext uri="{BB962C8B-B14F-4D97-AF65-F5344CB8AC3E}">
        <p14:creationId xmlns:p14="http://schemas.microsoft.com/office/powerpoint/2010/main" val="267466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2005780" y="365125"/>
            <a:ext cx="9348019" cy="1325563"/>
          </a:xfrm>
        </p:spPr>
        <p:txBody>
          <a:bodyPr/>
          <a:lstStyle/>
          <a:p>
            <a:r>
              <a:rPr lang="sv-SE" dirty="0" smtClean="0"/>
              <a:t>Social </a:t>
            </a:r>
            <a:r>
              <a:rPr lang="sv-SE" dirty="0" err="1" smtClean="0"/>
              <a:t>concerns</a:t>
            </a:r>
            <a:endParaRPr lang="sv-SE" dirty="0"/>
          </a:p>
        </p:txBody>
      </p:sp>
      <p:sp>
        <p:nvSpPr>
          <p:cNvPr id="2" name="Platshållare för innehåll 1"/>
          <p:cNvSpPr>
            <a:spLocks noGrp="1"/>
          </p:cNvSpPr>
          <p:nvPr>
            <p:ph idx="1"/>
          </p:nvPr>
        </p:nvSpPr>
        <p:spPr>
          <a:xfrm>
            <a:off x="838200" y="1788425"/>
            <a:ext cx="10515600" cy="4550734"/>
          </a:xfrm>
        </p:spPr>
        <p:txBody>
          <a:bodyPr>
            <a:normAutofit/>
          </a:bodyPr>
          <a:lstStyle/>
          <a:p>
            <a:pPr marL="457200" indent="-457200">
              <a:buFont typeface="Arial" charset="0"/>
              <a:buChar char="•"/>
            </a:pPr>
            <a:r>
              <a:rPr lang="en-GB" sz="2400" dirty="0" smtClean="0"/>
              <a:t>Financial implications: rehabilitation of displacement, creating new job opportunities, loss of agricultural land, import of food etc. </a:t>
            </a:r>
          </a:p>
          <a:p>
            <a:pPr marL="457200" indent="-457200">
              <a:buFont typeface="Arial" charset="0"/>
              <a:buChar char="•"/>
            </a:pPr>
            <a:r>
              <a:rPr lang="en-GB" sz="2400" dirty="0" smtClean="0"/>
              <a:t>Grand Ethiopian Renaissance</a:t>
            </a:r>
            <a:br>
              <a:rPr lang="en-GB" sz="2400" dirty="0" smtClean="0"/>
            </a:br>
            <a:r>
              <a:rPr lang="en-GB" sz="2400" dirty="0" smtClean="0"/>
              <a:t>Dam Project </a:t>
            </a:r>
            <a:r>
              <a:rPr lang="en-SE" sz="2400" dirty="0" smtClean="0"/>
              <a:t>–</a:t>
            </a:r>
            <a:r>
              <a:rPr lang="en-GB" sz="2400" dirty="0" smtClean="0"/>
              <a:t> Nile River</a:t>
            </a:r>
          </a:p>
          <a:p>
            <a:pPr marL="457200" indent="-457200">
              <a:buFont typeface="Arial" charset="0"/>
              <a:buChar char="•"/>
            </a:pPr>
            <a:r>
              <a:rPr lang="en-GB" sz="2400" dirty="0" smtClean="0"/>
              <a:t>When finished – largest dam in Africa</a:t>
            </a:r>
          </a:p>
          <a:p>
            <a:pPr marL="457200" indent="-457200">
              <a:buFont typeface="Arial" charset="0"/>
              <a:buChar char="•"/>
            </a:pPr>
            <a:r>
              <a:rPr lang="en-GB" sz="2400" dirty="0" smtClean="0"/>
              <a:t>6,000 MW – 15,000 </a:t>
            </a:r>
            <a:r>
              <a:rPr lang="en-GB" sz="2400" dirty="0" err="1" smtClean="0"/>
              <a:t>GWh</a:t>
            </a:r>
            <a:r>
              <a:rPr lang="en-GB" sz="2400" dirty="0" smtClean="0"/>
              <a:t>/year</a:t>
            </a:r>
          </a:p>
          <a:p>
            <a:pPr marL="457200" indent="-457200">
              <a:buFont typeface="Arial" charset="0"/>
              <a:buChar char="•"/>
            </a:pPr>
            <a:r>
              <a:rPr lang="en-GB" sz="2400" dirty="0" smtClean="0">
                <a:sym typeface="Wingdings" panose="05000000000000000000" pitchFamily="2" charset="2"/>
              </a:rPr>
              <a:t>Geopolitics </a:t>
            </a:r>
            <a:r>
              <a:rPr lang="en-SE" sz="2400" dirty="0" smtClean="0">
                <a:sym typeface="Wingdings" panose="05000000000000000000" pitchFamily="2" charset="2"/>
              </a:rPr>
              <a:t>–</a:t>
            </a:r>
            <a:r>
              <a:rPr lang="en-GB" sz="2400" dirty="0" smtClean="0">
                <a:sym typeface="Wingdings" panose="05000000000000000000" pitchFamily="2" charset="2"/>
              </a:rPr>
              <a:t> Egypt example </a:t>
            </a:r>
            <a:endParaRPr lang="en-GB" dirty="0"/>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38</a:t>
            </a:fld>
            <a:endParaRPr lang="en-GB" dirty="0"/>
          </a:p>
        </p:txBody>
      </p:sp>
      <p:pic>
        <p:nvPicPr>
          <p:cNvPr id="1026" name="Picture 2" descr="JHOUSTON 160527 00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607" y="2550027"/>
            <a:ext cx="5316794" cy="354452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0627155" y="6128939"/>
            <a:ext cx="1453290" cy="193028"/>
          </a:xfrm>
          <a:prstGeom prst="rect">
            <a:avLst/>
          </a:prstGeom>
        </p:spPr>
        <p:txBody>
          <a:bodyPr vert="horz" wrap="square" lIns="91440" tIns="0" rIns="91440" bIns="0" rtlCol="0" anchor="t">
            <a:normAutofit/>
          </a:bodyPr>
          <a:lstStyle/>
          <a:p>
            <a:pPr marL="457200" indent="0"/>
            <a:r>
              <a:rPr lang="en-GB" sz="1000" spc="-150" dirty="0" smtClean="0">
                <a:solidFill>
                  <a:schemeClr val="bg2">
                    <a:lumMod val="50000"/>
                  </a:schemeClr>
                </a:solidFill>
                <a:latin typeface="+mn-lt"/>
              </a:rPr>
              <a:t>Source: </a:t>
            </a:r>
            <a:r>
              <a:rPr lang="en-GB" sz="1000" spc="-150" dirty="0" err="1" smtClean="0">
                <a:solidFill>
                  <a:schemeClr val="bg2">
                    <a:lumMod val="50000"/>
                  </a:schemeClr>
                </a:solidFill>
                <a:latin typeface="+mn-lt"/>
              </a:rPr>
              <a:t>Salini</a:t>
            </a:r>
            <a:r>
              <a:rPr lang="en-GB" sz="1000" spc="-150" dirty="0" smtClean="0">
                <a:solidFill>
                  <a:schemeClr val="bg2">
                    <a:lumMod val="50000"/>
                  </a:schemeClr>
                </a:solidFill>
                <a:latin typeface="+mn-lt"/>
              </a:rPr>
              <a:t> </a:t>
            </a:r>
            <a:r>
              <a:rPr lang="en-GB" sz="1000" spc="-150" dirty="0" err="1" smtClean="0">
                <a:solidFill>
                  <a:schemeClr val="bg2">
                    <a:lumMod val="50000"/>
                  </a:schemeClr>
                </a:solidFill>
                <a:latin typeface="+mn-lt"/>
              </a:rPr>
              <a:t>Impreglio</a:t>
            </a:r>
            <a:r>
              <a:rPr lang="en-GB" sz="1000" spc="-150" dirty="0" smtClean="0">
                <a:solidFill>
                  <a:schemeClr val="bg2">
                    <a:lumMod val="50000"/>
                  </a:schemeClr>
                </a:solidFill>
                <a:latin typeface="+mn-lt"/>
              </a:rPr>
              <a:t> </a:t>
            </a: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74806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2005780" y="365125"/>
            <a:ext cx="9348019" cy="1325563"/>
          </a:xfrm>
        </p:spPr>
        <p:txBody>
          <a:bodyPr/>
          <a:lstStyle/>
          <a:p>
            <a:r>
              <a:rPr lang="sv-SE" dirty="0" err="1"/>
              <a:t>Hydropower</a:t>
            </a:r>
            <a:r>
              <a:rPr lang="sv-SE" dirty="0"/>
              <a:t>- </a:t>
            </a:r>
            <a:r>
              <a:rPr lang="sv-SE" dirty="0" err="1"/>
              <a:t>Climate</a:t>
            </a:r>
            <a:r>
              <a:rPr lang="sv-SE" dirty="0"/>
              <a:t> </a:t>
            </a:r>
            <a:r>
              <a:rPr lang="sv-SE" dirty="0" err="1"/>
              <a:t>Resilience</a:t>
            </a:r>
            <a:r>
              <a:rPr lang="sv-SE" dirty="0"/>
              <a:t> </a:t>
            </a:r>
          </a:p>
        </p:txBody>
      </p:sp>
      <p:sp>
        <p:nvSpPr>
          <p:cNvPr id="2" name="Platshållare för innehåll 1"/>
          <p:cNvSpPr>
            <a:spLocks noGrp="1"/>
          </p:cNvSpPr>
          <p:nvPr>
            <p:ph idx="1"/>
          </p:nvPr>
        </p:nvSpPr>
        <p:spPr>
          <a:xfrm>
            <a:off x="838200" y="1788425"/>
            <a:ext cx="4610493" cy="4550734"/>
          </a:xfrm>
        </p:spPr>
        <p:txBody>
          <a:bodyPr>
            <a:normAutofit fontScale="32500" lnSpcReduction="20000"/>
          </a:bodyPr>
          <a:lstStyle/>
          <a:p>
            <a:r>
              <a:rPr lang="en-GB" sz="4900" dirty="0" smtClean="0"/>
              <a:t>Precipitation and Temperature affect water availability for hydro power</a:t>
            </a:r>
          </a:p>
          <a:p>
            <a:r>
              <a:rPr lang="en-GB" sz="4900" dirty="0" smtClean="0"/>
              <a:t>If the future is </a:t>
            </a:r>
          </a:p>
          <a:p>
            <a:pPr marL="914400" lvl="1" indent="-457200">
              <a:buFont typeface="Arial" charset="0"/>
              <a:buChar char="•"/>
            </a:pPr>
            <a:r>
              <a:rPr lang="en-GB" sz="4900" dirty="0" smtClean="0"/>
              <a:t>Dry: The energy system cannot depend only on Hydro</a:t>
            </a:r>
          </a:p>
          <a:p>
            <a:pPr marL="914400" lvl="1" indent="-457200">
              <a:buFont typeface="Arial" charset="0"/>
              <a:buChar char="•"/>
            </a:pPr>
            <a:r>
              <a:rPr lang="en-GB" sz="4900" dirty="0" smtClean="0"/>
              <a:t>Wet: The energy system could take advantage of the increased water availability</a:t>
            </a:r>
          </a:p>
          <a:p>
            <a:r>
              <a:rPr lang="en-GB" sz="4900" dirty="0" smtClean="0"/>
              <a:t>Our Electricity infrastructure needs climate proofing </a:t>
            </a:r>
          </a:p>
          <a:p>
            <a:r>
              <a:rPr lang="en-GB" sz="4900" dirty="0" smtClean="0"/>
              <a:t>Example: Vulnerability of hydro-infrastructure development in the Zambezi River Basin</a:t>
            </a:r>
          </a:p>
          <a:p>
            <a:pPr lvl="1"/>
            <a:r>
              <a:rPr lang="en-GB" sz="4900" dirty="0" smtClean="0"/>
              <a:t>Extensive Hydropower expansion planned in the basin</a:t>
            </a:r>
          </a:p>
          <a:p>
            <a:pPr lvl="1"/>
            <a:r>
              <a:rPr lang="en-GB" sz="4900" dirty="0" smtClean="0"/>
              <a:t>The variation in the Zambezi river is highly variable</a:t>
            </a:r>
          </a:p>
          <a:p>
            <a:pPr lvl="1"/>
            <a:r>
              <a:rPr lang="en-GB" sz="4900" dirty="0" smtClean="0"/>
              <a:t>Potential for transboundary countries experiencing frequent blackouts or high electricity prices due to the loss of hydropower generation</a:t>
            </a:r>
            <a:endParaRPr lang="en-GB" sz="4900" dirty="0"/>
          </a:p>
          <a:p>
            <a:pPr marL="457200" lvl="1" indent="0">
              <a:buNone/>
            </a:pPr>
            <a:r>
              <a:rPr lang="sv-SE" dirty="0" smtClean="0"/>
              <a:t/>
            </a:r>
            <a:br>
              <a:rPr lang="sv-SE" dirty="0" smtClean="0"/>
            </a:br>
            <a:endParaRPr lang="en-GB" dirty="0"/>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39</a:t>
            </a:fld>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48693" y="2277372"/>
            <a:ext cx="6409980" cy="3163070"/>
          </a:xfrm>
          <a:prstGeom prst="rect">
            <a:avLst/>
          </a:prstGeom>
        </p:spPr>
      </p:pic>
      <p:sp>
        <p:nvSpPr>
          <p:cNvPr id="12" name="TextBox 11"/>
          <p:cNvSpPr txBox="1"/>
          <p:nvPr/>
        </p:nvSpPr>
        <p:spPr>
          <a:xfrm>
            <a:off x="9407951" y="5802278"/>
            <a:ext cx="2407639" cy="186736"/>
          </a:xfrm>
          <a:prstGeom prst="rect">
            <a:avLst/>
          </a:prstGeom>
        </p:spPr>
        <p:txBody>
          <a:bodyPr vert="horz" wrap="square" lIns="91440" tIns="0" rIns="91440" bIns="0" rtlCol="0" anchor="t">
            <a:noAutofit/>
          </a:bodyPr>
          <a:lstStyle/>
          <a:p>
            <a:pPr marL="457200" indent="0"/>
            <a:r>
              <a:rPr lang="en-GB" sz="1050" spc="-150" dirty="0" smtClean="0">
                <a:solidFill>
                  <a:schemeClr val="bg2">
                    <a:lumMod val="50000"/>
                  </a:schemeClr>
                </a:solidFill>
                <a:latin typeface="+mn-lt"/>
              </a:rPr>
              <a:t>Source: Zambezi River Basin Authority </a:t>
            </a:r>
          </a:p>
        </p:txBody>
      </p:sp>
    </p:spTree>
    <p:extLst>
      <p:ext uri="{BB962C8B-B14F-4D97-AF65-F5344CB8AC3E}">
        <p14:creationId xmlns:p14="http://schemas.microsoft.com/office/powerpoint/2010/main" val="4264395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2300745" y="1690688"/>
            <a:ext cx="8072283" cy="4451270"/>
          </a:xfrm>
          <a:prstGeom prst="rect">
            <a:avLst/>
          </a:prstGeom>
        </p:spPr>
      </p:pic>
      <p:sp>
        <p:nvSpPr>
          <p:cNvPr id="6" name="Title 5"/>
          <p:cNvSpPr>
            <a:spLocks noGrp="1"/>
          </p:cNvSpPr>
          <p:nvPr>
            <p:ph type="title"/>
          </p:nvPr>
        </p:nvSpPr>
        <p:spPr>
          <a:xfrm>
            <a:off x="1935480" y="365125"/>
            <a:ext cx="9418320" cy="1325563"/>
          </a:xfrm>
        </p:spPr>
        <p:txBody>
          <a:bodyPr/>
          <a:lstStyle/>
          <a:p>
            <a:r>
              <a:rPr lang="sv-SE" dirty="0" err="1" smtClean="0"/>
              <a:t>Reference</a:t>
            </a:r>
            <a:r>
              <a:rPr lang="sv-SE" dirty="0" smtClean="0"/>
              <a:t> Energy System </a:t>
            </a:r>
            <a:br>
              <a:rPr lang="sv-SE" dirty="0" smtClean="0"/>
            </a:br>
            <a:r>
              <a:rPr lang="x-none" dirty="0" smtClean="0"/>
              <a:t>–</a:t>
            </a:r>
            <a:r>
              <a:rPr lang="sv-SE" dirty="0" smtClean="0"/>
              <a:t> </a:t>
            </a:r>
            <a:r>
              <a:rPr lang="sv-SE" dirty="0" err="1" smtClean="0"/>
              <a:t>Hydropower</a:t>
            </a:r>
            <a:r>
              <a:rPr lang="sv-SE" dirty="0" smtClean="0"/>
              <a:t> </a:t>
            </a:r>
            <a:endParaRPr lang="sv-SE"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600" y="6356350"/>
            <a:ext cx="4572000" cy="365125"/>
          </a:xfrm>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4</a:t>
            </a:fld>
            <a:endParaRPr lang="en-GB" dirty="0"/>
          </a:p>
        </p:txBody>
      </p:sp>
      <p:sp>
        <p:nvSpPr>
          <p:cNvPr id="8" name="Oval 7"/>
          <p:cNvSpPr/>
          <p:nvPr/>
        </p:nvSpPr>
        <p:spPr>
          <a:xfrm>
            <a:off x="6331977" y="4472607"/>
            <a:ext cx="1130710" cy="1140542"/>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p:cNvSpPr/>
          <p:nvPr/>
        </p:nvSpPr>
        <p:spPr>
          <a:xfrm>
            <a:off x="7541344" y="4627791"/>
            <a:ext cx="1297858" cy="1494503"/>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215318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2005780" y="365125"/>
            <a:ext cx="9348019" cy="1325563"/>
          </a:xfrm>
        </p:spPr>
        <p:txBody>
          <a:bodyPr/>
          <a:lstStyle/>
          <a:p>
            <a:r>
              <a:rPr lang="sv-SE" dirty="0" err="1"/>
              <a:t>Hydropower</a:t>
            </a:r>
            <a:r>
              <a:rPr lang="sv-SE" dirty="0"/>
              <a:t>- </a:t>
            </a:r>
            <a:r>
              <a:rPr lang="sv-SE" dirty="0" err="1"/>
              <a:t>Climate</a:t>
            </a:r>
            <a:r>
              <a:rPr lang="sv-SE" dirty="0"/>
              <a:t> </a:t>
            </a:r>
            <a:r>
              <a:rPr lang="sv-SE" dirty="0" err="1"/>
              <a:t>Resilience</a:t>
            </a:r>
            <a:r>
              <a:rPr lang="sv-SE" dirty="0"/>
              <a:t> </a:t>
            </a:r>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a:xfrm>
            <a:off x="4038600" y="6356350"/>
            <a:ext cx="4572000" cy="365125"/>
          </a:xfrm>
        </p:spPr>
        <p:txBody>
          <a:bodyPr/>
          <a:lstStyle/>
          <a:p>
            <a:r>
              <a:rPr lang="en-GB" dirty="0"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40</a:t>
            </a:fld>
            <a:endParaRPr lang="en-GB" dirty="0"/>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8" name="Picture 7"/>
          <p:cNvPicPr>
            <a:picLocks noChangeAspect="1"/>
          </p:cNvPicPr>
          <p:nvPr/>
        </p:nvPicPr>
        <p:blipFill>
          <a:blip r:embed="rId4"/>
          <a:stretch>
            <a:fillRect/>
          </a:stretch>
        </p:blipFill>
        <p:spPr>
          <a:xfrm>
            <a:off x="4169711" y="1304562"/>
            <a:ext cx="7774944" cy="4412362"/>
          </a:xfrm>
          <a:prstGeom prst="rect">
            <a:avLst/>
          </a:prstGeom>
        </p:spPr>
      </p:pic>
      <p:sp>
        <p:nvSpPr>
          <p:cNvPr id="11" name="Platshållare för innehåll 1"/>
          <p:cNvSpPr>
            <a:spLocks noGrp="1"/>
          </p:cNvSpPr>
          <p:nvPr>
            <p:ph idx="1"/>
          </p:nvPr>
        </p:nvSpPr>
        <p:spPr>
          <a:xfrm>
            <a:off x="626133" y="2216603"/>
            <a:ext cx="3630105" cy="1294140"/>
          </a:xfrm>
        </p:spPr>
        <p:txBody>
          <a:bodyPr>
            <a:normAutofit/>
          </a:bodyPr>
          <a:lstStyle/>
          <a:p>
            <a:r>
              <a:rPr lang="en-GB" sz="2500" dirty="0" smtClean="0"/>
              <a:t>Our Electricity infrastructure needs climate proofing </a:t>
            </a:r>
          </a:p>
          <a:p>
            <a:pPr marL="457200" lvl="1" indent="0">
              <a:buNone/>
            </a:pPr>
            <a:endParaRPr lang="en-GB" dirty="0"/>
          </a:p>
        </p:txBody>
      </p:sp>
      <p:sp>
        <p:nvSpPr>
          <p:cNvPr id="12" name="TextBox 11"/>
          <p:cNvSpPr txBox="1"/>
          <p:nvPr/>
        </p:nvSpPr>
        <p:spPr>
          <a:xfrm>
            <a:off x="9537016" y="5943269"/>
            <a:ext cx="2407639" cy="186736"/>
          </a:xfrm>
          <a:prstGeom prst="rect">
            <a:avLst/>
          </a:prstGeom>
        </p:spPr>
        <p:txBody>
          <a:bodyPr vert="horz" wrap="square" lIns="91440" tIns="0" rIns="91440" bIns="0" rtlCol="0" anchor="t">
            <a:noAutofit/>
          </a:bodyPr>
          <a:lstStyle/>
          <a:p>
            <a:pPr marL="457200" indent="0"/>
            <a:r>
              <a:rPr lang="en-GB" sz="1050" spc="-150" dirty="0" smtClean="0">
                <a:solidFill>
                  <a:schemeClr val="bg2">
                    <a:lumMod val="50000"/>
                  </a:schemeClr>
                </a:solidFill>
                <a:latin typeface="+mn-lt"/>
              </a:rPr>
              <a:t>Source: Zambezi River Basin Authority </a:t>
            </a:r>
          </a:p>
        </p:txBody>
      </p:sp>
    </p:spTree>
    <p:extLst>
      <p:ext uri="{BB962C8B-B14F-4D97-AF65-F5344CB8AC3E}">
        <p14:creationId xmlns:p14="http://schemas.microsoft.com/office/powerpoint/2010/main" val="3655078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58963"/>
            <a:ext cx="10515600" cy="2880185"/>
          </a:xfrm>
        </p:spPr>
        <p:txBody>
          <a:bodyPr>
            <a:normAutofit/>
          </a:bodyPr>
          <a:lstStyle/>
          <a:p>
            <a:r>
              <a:rPr lang="en-US" i="1" dirty="0" smtClean="0"/>
              <a:t>Conclusions</a:t>
            </a:r>
            <a:br>
              <a:rPr lang="en-US" i="1" dirty="0" smtClean="0"/>
            </a:br>
            <a:r>
              <a:rPr lang="en-US" i="1" dirty="0" smtClean="0"/>
              <a:t/>
            </a:r>
            <a:br>
              <a:rPr lang="en-US" i="1" dirty="0" smtClean="0"/>
            </a:br>
            <a:endParaRPr lang="sv-SE" i="1" dirty="0">
              <a:solidFill>
                <a:srgbClr val="FF0000"/>
              </a:solidFill>
            </a:endParaRPr>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41</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21625711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56122" y="365125"/>
            <a:ext cx="9397678" cy="1325563"/>
          </a:xfrm>
        </p:spPr>
        <p:txBody>
          <a:bodyPr/>
          <a:lstStyle/>
          <a:p>
            <a:r>
              <a:rPr lang="en-GB" dirty="0" smtClean="0"/>
              <a:t>Conclusions</a:t>
            </a:r>
            <a:endParaRPr lang="en-GB" dirty="0"/>
          </a:p>
        </p:txBody>
      </p:sp>
      <p:sp>
        <p:nvSpPr>
          <p:cNvPr id="2" name="Content Placeholder 1"/>
          <p:cNvSpPr>
            <a:spLocks noGrp="1"/>
          </p:cNvSpPr>
          <p:nvPr>
            <p:ph idx="1"/>
          </p:nvPr>
        </p:nvSpPr>
        <p:spPr/>
        <p:txBody>
          <a:bodyPr>
            <a:normAutofit fontScale="77500" lnSpcReduction="20000"/>
          </a:bodyPr>
          <a:lstStyle/>
          <a:p>
            <a:r>
              <a:rPr lang="en-GB" dirty="0" smtClean="0"/>
              <a:t>Historic increase of hydropower capacity </a:t>
            </a:r>
            <a:r>
              <a:rPr lang="en-SE" dirty="0" smtClean="0"/>
              <a:t>–</a:t>
            </a:r>
            <a:r>
              <a:rPr lang="en-GB" dirty="0" smtClean="0"/>
              <a:t> today largest renewable</a:t>
            </a:r>
          </a:p>
          <a:p>
            <a:r>
              <a:rPr lang="en-GB" dirty="0"/>
              <a:t>U</a:t>
            </a:r>
            <a:r>
              <a:rPr lang="en-GB" dirty="0" smtClean="0"/>
              <a:t>ntapped potential </a:t>
            </a:r>
            <a:r>
              <a:rPr lang="en-SE" dirty="0" smtClean="0"/>
              <a:t>–</a:t>
            </a:r>
            <a:r>
              <a:rPr lang="en-GB" dirty="0" smtClean="0"/>
              <a:t> varying between continents</a:t>
            </a:r>
          </a:p>
          <a:p>
            <a:r>
              <a:rPr lang="en-GB" dirty="0" smtClean="0"/>
              <a:t>Classification based on type, size, head, hydrological sequence and purpose of reservoir</a:t>
            </a:r>
          </a:p>
          <a:p>
            <a:r>
              <a:rPr lang="en-GB" dirty="0" smtClean="0"/>
              <a:t>Different turbines </a:t>
            </a:r>
            <a:r>
              <a:rPr lang="en-SE" dirty="0" smtClean="0"/>
              <a:t>–</a:t>
            </a:r>
            <a:r>
              <a:rPr lang="en-GB" dirty="0" smtClean="0"/>
              <a:t> reaction &amp; impulse</a:t>
            </a:r>
          </a:p>
          <a:p>
            <a:r>
              <a:rPr lang="en-GB" dirty="0" smtClean="0"/>
              <a:t>Load curve </a:t>
            </a:r>
            <a:r>
              <a:rPr lang="en-SE" dirty="0" smtClean="0"/>
              <a:t>–</a:t>
            </a:r>
            <a:r>
              <a:rPr lang="en-GB" dirty="0" smtClean="0"/>
              <a:t> different rivers can meet demand at different times</a:t>
            </a:r>
          </a:p>
          <a:p>
            <a:r>
              <a:rPr lang="en-GB" dirty="0"/>
              <a:t>Cost of hydro is a function of the </a:t>
            </a:r>
            <a:r>
              <a:rPr lang="en-GB" dirty="0" smtClean="0"/>
              <a:t>size and locations</a:t>
            </a:r>
          </a:p>
          <a:p>
            <a:r>
              <a:rPr lang="en-GB" dirty="0" smtClean="0"/>
              <a:t>LCOE </a:t>
            </a:r>
            <a:r>
              <a:rPr lang="en-SE" dirty="0" smtClean="0"/>
              <a:t>–</a:t>
            </a:r>
            <a:r>
              <a:rPr lang="en-GB" dirty="0" smtClean="0"/>
              <a:t> hydropower one of the lowest</a:t>
            </a:r>
          </a:p>
          <a:p>
            <a:r>
              <a:rPr lang="en-GB" dirty="0" smtClean="0"/>
              <a:t>Pressure on the environment </a:t>
            </a:r>
            <a:r>
              <a:rPr lang="en-SE" dirty="0" smtClean="0"/>
              <a:t>–</a:t>
            </a:r>
            <a:r>
              <a:rPr lang="en-GB" dirty="0" smtClean="0"/>
              <a:t> flooding, ecosystems</a:t>
            </a:r>
          </a:p>
          <a:p>
            <a:r>
              <a:rPr lang="en-GB" dirty="0"/>
              <a:t>GHG-emissions mainly from </a:t>
            </a:r>
            <a:r>
              <a:rPr lang="en-GB" dirty="0" smtClean="0"/>
              <a:t>reservoirs and construction</a:t>
            </a:r>
          </a:p>
          <a:p>
            <a:r>
              <a:rPr lang="en-GB" dirty="0" smtClean="0"/>
              <a:t>Pressure on the society </a:t>
            </a:r>
            <a:r>
              <a:rPr lang="en-SE" dirty="0" smtClean="0"/>
              <a:t>–</a:t>
            </a:r>
            <a:r>
              <a:rPr lang="en-GB" dirty="0" smtClean="0"/>
              <a:t> resettlement, agricultural practises</a:t>
            </a:r>
          </a:p>
          <a:p>
            <a:r>
              <a:rPr lang="en-GB" dirty="0" smtClean="0"/>
              <a:t>Hydropower vulnerable to climate change </a:t>
            </a:r>
            <a:r>
              <a:rPr lang="en-SE" dirty="0" smtClean="0"/>
              <a:t>–</a:t>
            </a:r>
            <a:r>
              <a:rPr lang="en-GB" dirty="0" smtClean="0"/>
              <a:t> climate resilience</a:t>
            </a:r>
            <a:endParaRPr lang="en-GB"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42</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660526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Key take away messages</a:t>
            </a:r>
            <a:endParaRPr lang="sv-SE" i="1"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43</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3631296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ubrik 5"/>
          <p:cNvSpPr>
            <a:spLocks noGrp="1"/>
          </p:cNvSpPr>
          <p:nvPr>
            <p:ph type="title"/>
          </p:nvPr>
        </p:nvSpPr>
        <p:spPr>
          <a:xfrm>
            <a:off x="2015612" y="365125"/>
            <a:ext cx="9338187" cy="1325563"/>
          </a:xfrm>
        </p:spPr>
        <p:txBody>
          <a:bodyPr/>
          <a:lstStyle/>
          <a:p>
            <a:r>
              <a:rPr lang="sv-SE" dirty="0" err="1" smtClean="0"/>
              <a:t>Key</a:t>
            </a:r>
            <a:r>
              <a:rPr lang="sv-SE" dirty="0" smtClean="0"/>
              <a:t> </a:t>
            </a:r>
            <a:r>
              <a:rPr lang="sv-SE" dirty="0" err="1" smtClean="0"/>
              <a:t>messages</a:t>
            </a:r>
            <a:endParaRPr lang="sv-SE" dirty="0"/>
          </a:p>
        </p:txBody>
      </p:sp>
      <p:sp>
        <p:nvSpPr>
          <p:cNvPr id="3" name="Platshållare för datum 2"/>
          <p:cNvSpPr>
            <a:spLocks noGrp="1"/>
          </p:cNvSpPr>
          <p:nvPr>
            <p:ph type="dt" sz="half" idx="10"/>
          </p:nvPr>
        </p:nvSpPr>
        <p:spPr/>
        <p:txBody>
          <a:bodyPr/>
          <a:lstStyle/>
          <a:p>
            <a:r>
              <a:rPr lang="sv-SE" smtClean="0"/>
              <a:t>2017-10-03</a:t>
            </a:r>
            <a:endParaRPr lang="en-GB" dirty="0"/>
          </a:p>
        </p:txBody>
      </p:sp>
      <p:sp>
        <p:nvSpPr>
          <p:cNvPr id="4" name="Platshållare för sidfot 3"/>
          <p:cNvSpPr>
            <a:spLocks noGrp="1"/>
          </p:cNvSpPr>
          <p:nvPr>
            <p:ph type="ftr" sz="quarter" idx="11"/>
          </p:nvPr>
        </p:nvSpPr>
        <p:spPr/>
        <p:txBody>
          <a:bodyPr/>
          <a:lstStyle/>
          <a:p>
            <a:r>
              <a:rPr lang="en-GB" smtClean="0"/>
              <a:t>Hydropower: social, environmental and economic concerns </a:t>
            </a:r>
            <a:endParaRPr lang="en-GB" dirty="0"/>
          </a:p>
        </p:txBody>
      </p:sp>
      <p:sp>
        <p:nvSpPr>
          <p:cNvPr id="5" name="Platshållare för bildnummer 4"/>
          <p:cNvSpPr>
            <a:spLocks noGrp="1"/>
          </p:cNvSpPr>
          <p:nvPr>
            <p:ph type="sldNum" sz="quarter" idx="12"/>
          </p:nvPr>
        </p:nvSpPr>
        <p:spPr/>
        <p:txBody>
          <a:bodyPr/>
          <a:lstStyle/>
          <a:p>
            <a:fld id="{A0B7FA9A-6BCF-4CFA-8685-B7A43319A6CD}" type="slidenum">
              <a:rPr lang="en-GB" smtClean="0"/>
              <a:pPr/>
              <a:t>44</a:t>
            </a:fld>
            <a:endParaRPr lang="en-GB" dirty="0"/>
          </a:p>
        </p:txBody>
      </p:sp>
      <p:sp>
        <p:nvSpPr>
          <p:cNvPr id="7" name="Rektangel med rundade hörn 6"/>
          <p:cNvSpPr/>
          <p:nvPr/>
        </p:nvSpPr>
        <p:spPr>
          <a:xfrm>
            <a:off x="873890" y="2596444"/>
            <a:ext cx="1832811" cy="898358"/>
          </a:xfrm>
          <a:prstGeom prst="roundRect">
            <a:avLst/>
          </a:prstGeom>
          <a:no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smtClean="0">
                <a:solidFill>
                  <a:schemeClr val="tx1"/>
                </a:solidFill>
              </a:rPr>
              <a:t>Socio-economic</a:t>
            </a:r>
            <a:endParaRPr lang="en-GB" dirty="0">
              <a:solidFill>
                <a:schemeClr val="tx1"/>
              </a:solidFill>
            </a:endParaRPr>
          </a:p>
        </p:txBody>
      </p:sp>
      <p:sp>
        <p:nvSpPr>
          <p:cNvPr id="9" name="Rektangel med rundade hörn 8"/>
          <p:cNvSpPr/>
          <p:nvPr/>
        </p:nvSpPr>
        <p:spPr>
          <a:xfrm>
            <a:off x="889231" y="4640454"/>
            <a:ext cx="1832811" cy="898358"/>
          </a:xfrm>
          <a:prstGeom prst="roundRect">
            <a:avLst/>
          </a:prstGeom>
          <a:no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solidFill>
                  <a:schemeClr val="tx1"/>
                </a:solidFill>
              </a:rPr>
              <a:t>Water</a:t>
            </a:r>
            <a:endParaRPr lang="sv-SE" dirty="0">
              <a:solidFill>
                <a:schemeClr val="tx1"/>
              </a:solidFill>
            </a:endParaRPr>
          </a:p>
        </p:txBody>
      </p:sp>
      <p:sp>
        <p:nvSpPr>
          <p:cNvPr id="10" name="Rektangel med rundade hörn 9"/>
          <p:cNvSpPr/>
          <p:nvPr/>
        </p:nvSpPr>
        <p:spPr>
          <a:xfrm>
            <a:off x="6990733" y="2640273"/>
            <a:ext cx="1832811" cy="898358"/>
          </a:xfrm>
          <a:prstGeom prst="roundRect">
            <a:avLst/>
          </a:prstGeom>
          <a:no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smtClean="0">
                <a:solidFill>
                  <a:schemeClr val="tx1"/>
                </a:solidFill>
              </a:rPr>
              <a:t>Climate</a:t>
            </a:r>
            <a:endParaRPr lang="sv-SE" dirty="0">
              <a:solidFill>
                <a:schemeClr val="tx1"/>
              </a:solidFill>
            </a:endParaRPr>
          </a:p>
        </p:txBody>
      </p:sp>
      <p:sp>
        <p:nvSpPr>
          <p:cNvPr id="11" name="Rektangel med rundade hörn 10"/>
          <p:cNvSpPr/>
          <p:nvPr/>
        </p:nvSpPr>
        <p:spPr>
          <a:xfrm>
            <a:off x="3980278" y="3653213"/>
            <a:ext cx="1832811" cy="898358"/>
          </a:xfrm>
          <a:prstGeom prst="roundRect">
            <a:avLst/>
          </a:prstGeom>
          <a:no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solidFill>
                  <a:schemeClr val="tx1"/>
                </a:solidFill>
              </a:rPr>
              <a:t>Hydropower</a:t>
            </a:r>
            <a:endParaRPr lang="sv-SE" dirty="0">
              <a:solidFill>
                <a:schemeClr val="tx1"/>
              </a:solidFill>
            </a:endParaRPr>
          </a:p>
        </p:txBody>
      </p:sp>
      <p:sp>
        <p:nvSpPr>
          <p:cNvPr id="12" name="Rektangel med rundade hörn 11"/>
          <p:cNvSpPr/>
          <p:nvPr/>
        </p:nvSpPr>
        <p:spPr>
          <a:xfrm>
            <a:off x="6994361" y="4621032"/>
            <a:ext cx="1832811" cy="898358"/>
          </a:xfrm>
          <a:prstGeom prst="roundRect">
            <a:avLst/>
          </a:prstGeom>
          <a:noFill/>
          <a:ln>
            <a:solidFill>
              <a:srgbClr val="E2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smtClean="0">
                <a:solidFill>
                  <a:schemeClr val="tx1"/>
                </a:solidFill>
              </a:rPr>
              <a:t>Energy</a:t>
            </a:r>
            <a:endParaRPr lang="sv-SE" dirty="0">
              <a:solidFill>
                <a:schemeClr val="tx1"/>
              </a:solidFill>
            </a:endParaRPr>
          </a:p>
        </p:txBody>
      </p:sp>
      <p:cxnSp>
        <p:nvCxnSpPr>
          <p:cNvPr id="14" name="Rak pil 13"/>
          <p:cNvCxnSpPr>
            <a:endCxn id="12" idx="1"/>
          </p:cNvCxnSpPr>
          <p:nvPr/>
        </p:nvCxnSpPr>
        <p:spPr>
          <a:xfrm>
            <a:off x="5812712" y="4440016"/>
            <a:ext cx="1181649" cy="6301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Rak pil 14"/>
          <p:cNvCxnSpPr/>
          <p:nvPr/>
        </p:nvCxnSpPr>
        <p:spPr>
          <a:xfrm flipH="1" flipV="1">
            <a:off x="2739057" y="3169301"/>
            <a:ext cx="1266636" cy="5752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Rak pil 15"/>
          <p:cNvCxnSpPr>
            <a:endCxn id="10" idx="1"/>
          </p:cNvCxnSpPr>
          <p:nvPr/>
        </p:nvCxnSpPr>
        <p:spPr>
          <a:xfrm flipV="1">
            <a:off x="5762089" y="3089452"/>
            <a:ext cx="1228644" cy="5677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Rak pil 16"/>
          <p:cNvCxnSpPr>
            <a:stCxn id="9" idx="3"/>
          </p:cNvCxnSpPr>
          <p:nvPr/>
        </p:nvCxnSpPr>
        <p:spPr>
          <a:xfrm flipV="1">
            <a:off x="2722042" y="4384846"/>
            <a:ext cx="1235849" cy="704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cxnSp>
        <p:nvCxnSpPr>
          <p:cNvPr id="37" name="Straight Connector 36"/>
          <p:cNvCxnSpPr/>
          <p:nvPr/>
        </p:nvCxnSpPr>
        <p:spPr>
          <a:xfrm flipV="1">
            <a:off x="10237220" y="3045623"/>
            <a:ext cx="1380535" cy="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rot="19985378">
            <a:off x="5544386" y="2990389"/>
            <a:ext cx="2064775" cy="276999"/>
          </a:xfrm>
          <a:prstGeom prst="rect">
            <a:avLst/>
          </a:prstGeom>
          <a:noFill/>
        </p:spPr>
        <p:txBody>
          <a:bodyPr wrap="square" rtlCol="0">
            <a:spAutoFit/>
          </a:bodyPr>
          <a:lstStyle/>
          <a:p>
            <a:r>
              <a:rPr lang="en-GB" sz="1200" dirty="0" smtClean="0"/>
              <a:t>3. Low CO2 emissions</a:t>
            </a:r>
            <a:endParaRPr lang="en-GB" sz="1200" dirty="0"/>
          </a:p>
        </p:txBody>
      </p:sp>
      <p:sp>
        <p:nvSpPr>
          <p:cNvPr id="40" name="TextBox 39"/>
          <p:cNvSpPr txBox="1"/>
          <p:nvPr/>
        </p:nvSpPr>
        <p:spPr>
          <a:xfrm rot="1444335">
            <a:off x="2772674" y="3189229"/>
            <a:ext cx="1350621" cy="276999"/>
          </a:xfrm>
          <a:prstGeom prst="rect">
            <a:avLst/>
          </a:prstGeom>
          <a:noFill/>
        </p:spPr>
        <p:txBody>
          <a:bodyPr wrap="square" rtlCol="0">
            <a:spAutoFit/>
          </a:bodyPr>
          <a:lstStyle/>
          <a:p>
            <a:r>
              <a:rPr lang="en-GB" sz="1200" dirty="0" smtClean="0"/>
              <a:t>4. Electrification</a:t>
            </a:r>
            <a:endParaRPr lang="en-GB" sz="1200" dirty="0"/>
          </a:p>
        </p:txBody>
      </p:sp>
      <p:sp>
        <p:nvSpPr>
          <p:cNvPr id="41" name="TextBox 40"/>
          <p:cNvSpPr txBox="1"/>
          <p:nvPr/>
        </p:nvSpPr>
        <p:spPr>
          <a:xfrm rot="1518929">
            <a:off x="5896165" y="4491830"/>
            <a:ext cx="1014741" cy="276999"/>
          </a:xfrm>
          <a:prstGeom prst="rect">
            <a:avLst/>
          </a:prstGeom>
          <a:noFill/>
        </p:spPr>
        <p:txBody>
          <a:bodyPr wrap="square" rtlCol="0">
            <a:spAutoFit/>
          </a:bodyPr>
          <a:lstStyle/>
          <a:p>
            <a:r>
              <a:rPr lang="en-GB" sz="1200" dirty="0" smtClean="0"/>
              <a:t>2.Production</a:t>
            </a:r>
            <a:endParaRPr lang="en-GB" sz="1200" dirty="0"/>
          </a:p>
        </p:txBody>
      </p:sp>
      <p:sp>
        <p:nvSpPr>
          <p:cNvPr id="42" name="TextBox 41"/>
          <p:cNvSpPr txBox="1"/>
          <p:nvPr/>
        </p:nvSpPr>
        <p:spPr>
          <a:xfrm rot="19780248">
            <a:off x="2584805" y="4287843"/>
            <a:ext cx="2064775" cy="276999"/>
          </a:xfrm>
          <a:prstGeom prst="rect">
            <a:avLst/>
          </a:prstGeom>
          <a:noFill/>
        </p:spPr>
        <p:txBody>
          <a:bodyPr wrap="square" rtlCol="0">
            <a:spAutoFit/>
          </a:bodyPr>
          <a:lstStyle/>
          <a:p>
            <a:r>
              <a:rPr lang="en-GB" sz="1200" dirty="0" smtClean="0"/>
              <a:t>1. Water availability</a:t>
            </a:r>
            <a:endParaRPr lang="en-GB" sz="1200" dirty="0"/>
          </a:p>
        </p:txBody>
      </p:sp>
      <p:cxnSp>
        <p:nvCxnSpPr>
          <p:cNvPr id="58" name="Straight Connector 57"/>
          <p:cNvCxnSpPr/>
          <p:nvPr/>
        </p:nvCxnSpPr>
        <p:spPr>
          <a:xfrm flipV="1">
            <a:off x="10237220" y="3870310"/>
            <a:ext cx="1380535" cy="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rot="1474257">
            <a:off x="2694958" y="3592082"/>
            <a:ext cx="1123712" cy="461665"/>
          </a:xfrm>
          <a:prstGeom prst="rect">
            <a:avLst/>
          </a:prstGeom>
          <a:noFill/>
        </p:spPr>
        <p:txBody>
          <a:bodyPr wrap="square" rtlCol="0">
            <a:spAutoFit/>
          </a:bodyPr>
          <a:lstStyle/>
          <a:p>
            <a:r>
              <a:rPr lang="en-GB" sz="1200" dirty="0" smtClean="0"/>
              <a:t>Agricultural pressures</a:t>
            </a:r>
            <a:endParaRPr lang="en-GB" sz="1200" dirty="0"/>
          </a:p>
        </p:txBody>
      </p:sp>
      <p:cxnSp>
        <p:nvCxnSpPr>
          <p:cNvPr id="62" name="Straight Arrow Connector 61"/>
          <p:cNvCxnSpPr/>
          <p:nvPr/>
        </p:nvCxnSpPr>
        <p:spPr>
          <a:xfrm flipH="1">
            <a:off x="2792028" y="4547173"/>
            <a:ext cx="1208947" cy="69490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H="1" flipV="1">
            <a:off x="2706702" y="3353162"/>
            <a:ext cx="1294273" cy="546494"/>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V="1">
            <a:off x="5822709" y="3312765"/>
            <a:ext cx="1135669" cy="503761"/>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a:off x="5637727" y="4585781"/>
            <a:ext cx="1306065" cy="67977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rot="20091850">
            <a:off x="5725339" y="3581146"/>
            <a:ext cx="1452891" cy="276999"/>
          </a:xfrm>
          <a:prstGeom prst="rect">
            <a:avLst/>
          </a:prstGeom>
          <a:noFill/>
        </p:spPr>
        <p:txBody>
          <a:bodyPr wrap="square" rtlCol="0">
            <a:spAutoFit/>
          </a:bodyPr>
          <a:lstStyle/>
          <a:p>
            <a:r>
              <a:rPr lang="en-GB" sz="1200" dirty="0" smtClean="0"/>
              <a:t>Methane emissions</a:t>
            </a:r>
            <a:endParaRPr lang="en-GB" sz="1200" dirty="0"/>
          </a:p>
        </p:txBody>
      </p:sp>
      <p:sp>
        <p:nvSpPr>
          <p:cNvPr id="83" name="TextBox 82"/>
          <p:cNvSpPr txBox="1"/>
          <p:nvPr/>
        </p:nvSpPr>
        <p:spPr>
          <a:xfrm rot="19717310">
            <a:off x="2657594" y="4787076"/>
            <a:ext cx="2064775" cy="276999"/>
          </a:xfrm>
          <a:prstGeom prst="rect">
            <a:avLst/>
          </a:prstGeom>
          <a:noFill/>
        </p:spPr>
        <p:txBody>
          <a:bodyPr wrap="square" rtlCol="0">
            <a:spAutoFit/>
          </a:bodyPr>
          <a:lstStyle/>
          <a:p>
            <a:r>
              <a:rPr lang="en-GB" sz="1200" dirty="0" smtClean="0"/>
              <a:t>Changes of stream flow</a:t>
            </a:r>
            <a:endParaRPr lang="en-GB" sz="1200" dirty="0"/>
          </a:p>
        </p:txBody>
      </p:sp>
      <p:sp>
        <p:nvSpPr>
          <p:cNvPr id="87" name="TextBox 86"/>
          <p:cNvSpPr txBox="1"/>
          <p:nvPr/>
        </p:nvSpPr>
        <p:spPr>
          <a:xfrm rot="1677680">
            <a:off x="5509655" y="4840589"/>
            <a:ext cx="1172689" cy="461665"/>
          </a:xfrm>
          <a:prstGeom prst="rect">
            <a:avLst/>
          </a:prstGeom>
          <a:noFill/>
        </p:spPr>
        <p:txBody>
          <a:bodyPr wrap="square" rtlCol="0">
            <a:spAutoFit/>
          </a:bodyPr>
          <a:lstStyle/>
          <a:p>
            <a:r>
              <a:rPr lang="en-GB" sz="1200" dirty="0" smtClean="0"/>
              <a:t>Less storage </a:t>
            </a:r>
            <a:r>
              <a:rPr lang="x-none" sz="1200" dirty="0" smtClean="0"/>
              <a:t>–</a:t>
            </a:r>
            <a:r>
              <a:rPr lang="en-GB" sz="1200" dirty="0" smtClean="0"/>
              <a:t> less generation</a:t>
            </a:r>
            <a:endParaRPr lang="en-GB" sz="1200" dirty="0"/>
          </a:p>
        </p:txBody>
      </p:sp>
      <p:sp>
        <p:nvSpPr>
          <p:cNvPr id="88" name="TextBox 87"/>
          <p:cNvSpPr txBox="1"/>
          <p:nvPr/>
        </p:nvSpPr>
        <p:spPr>
          <a:xfrm>
            <a:off x="10160189" y="3923181"/>
            <a:ext cx="1437540" cy="923330"/>
          </a:xfrm>
          <a:prstGeom prst="rect">
            <a:avLst/>
          </a:prstGeom>
          <a:noFill/>
        </p:spPr>
        <p:txBody>
          <a:bodyPr wrap="square" rtlCol="0">
            <a:spAutoFit/>
          </a:bodyPr>
          <a:lstStyle/>
          <a:p>
            <a:r>
              <a:rPr lang="en-GB" dirty="0" smtClean="0"/>
              <a:t>Diffuse or indirect implications</a:t>
            </a:r>
            <a:endParaRPr lang="en-GB" dirty="0"/>
          </a:p>
        </p:txBody>
      </p:sp>
      <p:sp>
        <p:nvSpPr>
          <p:cNvPr id="89" name="TextBox 88"/>
          <p:cNvSpPr txBox="1"/>
          <p:nvPr/>
        </p:nvSpPr>
        <p:spPr>
          <a:xfrm>
            <a:off x="10160189" y="1845294"/>
            <a:ext cx="1380536" cy="1200329"/>
          </a:xfrm>
          <a:prstGeom prst="rect">
            <a:avLst/>
          </a:prstGeom>
          <a:noFill/>
        </p:spPr>
        <p:txBody>
          <a:bodyPr wrap="square" rtlCol="0">
            <a:spAutoFit/>
          </a:bodyPr>
          <a:lstStyle/>
          <a:p>
            <a:r>
              <a:rPr lang="en-GB" dirty="0" smtClean="0"/>
              <a:t>Effects or benefits or hydropower production</a:t>
            </a:r>
            <a:endParaRPr lang="en-GB" dirty="0"/>
          </a:p>
        </p:txBody>
      </p:sp>
    </p:spTree>
    <p:extLst>
      <p:ext uri="{BB962C8B-B14F-4D97-AF65-F5344CB8AC3E}">
        <p14:creationId xmlns:p14="http://schemas.microsoft.com/office/powerpoint/2010/main" val="23455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7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6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39" grpId="0"/>
      <p:bldP spid="40" grpId="0"/>
      <p:bldP spid="41" grpId="0"/>
      <p:bldP spid="42" grpId="0"/>
      <p:bldP spid="61" grpId="0"/>
      <p:bldP spid="82" grpId="0"/>
      <p:bldP spid="83" grpId="0"/>
      <p:bldP spid="87" grpId="0"/>
      <p:bldP spid="88" grpId="0"/>
      <p:bldP spid="8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57388" y="365125"/>
            <a:ext cx="9396412" cy="1325563"/>
          </a:xfrm>
        </p:spPr>
        <p:txBody>
          <a:bodyPr/>
          <a:lstStyle/>
          <a:p>
            <a:r>
              <a:rPr lang="sv-SE" dirty="0" err="1" smtClean="0"/>
              <a:t>References</a:t>
            </a:r>
            <a:endParaRPr lang="sv-SE" dirty="0"/>
          </a:p>
        </p:txBody>
      </p:sp>
      <p:sp>
        <p:nvSpPr>
          <p:cNvPr id="2" name="Content Placeholder 1"/>
          <p:cNvSpPr>
            <a:spLocks noGrp="1"/>
          </p:cNvSpPr>
          <p:nvPr>
            <p:ph idx="1"/>
          </p:nvPr>
        </p:nvSpPr>
        <p:spPr/>
        <p:txBody>
          <a:bodyPr>
            <a:normAutofit fontScale="62500" lnSpcReduction="20000"/>
          </a:bodyPr>
          <a:lstStyle/>
          <a:p>
            <a:pPr lvl="0">
              <a:lnSpc>
                <a:spcPct val="100000"/>
              </a:lnSpc>
              <a:spcBef>
                <a:spcPts val="0"/>
              </a:spcBef>
              <a:defRPr/>
            </a:pPr>
            <a:r>
              <a:rPr lang="en-GB" sz="1500" dirty="0" smtClean="0"/>
              <a:t>IRENA, 2012. </a:t>
            </a:r>
            <a:r>
              <a:rPr lang="en-GB" sz="1500" i="1" dirty="0" smtClean="0"/>
              <a:t>Renewable Energy Technologies: Cost Analysis Series. Volume 1: Power Sector. Issue 3/5. Hydropower. </a:t>
            </a:r>
            <a:r>
              <a:rPr lang="en-GB" sz="1500" dirty="0" smtClean="0"/>
              <a:t>Available at: </a:t>
            </a:r>
            <a:r>
              <a:rPr lang="en-GB" sz="1500" dirty="0" smtClean="0">
                <a:hlinkClick r:id="rId3"/>
              </a:rPr>
              <a:t>https://www.irena.org/documentdownloads/publications/re_technologies_cost_analysis-hydropower.pdf</a:t>
            </a:r>
            <a:endParaRPr lang="en-GB" sz="1500" dirty="0" smtClean="0"/>
          </a:p>
          <a:p>
            <a:pPr lvl="0">
              <a:lnSpc>
                <a:spcPct val="100000"/>
              </a:lnSpc>
              <a:spcBef>
                <a:spcPts val="0"/>
              </a:spcBef>
              <a:defRPr/>
            </a:pPr>
            <a:endParaRPr lang="en-GB" sz="1500" dirty="0" smtClean="0"/>
          </a:p>
          <a:p>
            <a:pPr lvl="0">
              <a:lnSpc>
                <a:spcPct val="100000"/>
              </a:lnSpc>
              <a:spcBef>
                <a:spcPts val="0"/>
              </a:spcBef>
              <a:defRPr/>
            </a:pPr>
            <a:r>
              <a:rPr lang="en-GB" sz="1500" dirty="0" smtClean="0"/>
              <a:t>IRENA, 2015. </a:t>
            </a:r>
            <a:r>
              <a:rPr lang="en-GB" sz="1500" i="1" dirty="0" smtClean="0"/>
              <a:t>Hydropower Technology Brief</a:t>
            </a:r>
            <a:r>
              <a:rPr lang="en-GB" sz="1500" dirty="0" smtClean="0"/>
              <a:t>. Available at: </a:t>
            </a:r>
            <a:r>
              <a:rPr lang="en-GB" sz="1500" dirty="0" smtClean="0">
                <a:hlinkClick r:id="rId4"/>
              </a:rPr>
              <a:t>http://www.irena.org/DocumentDownloads/Publications/IRENA-ETSAP_Tech_Brief_E06_Hydropower.pdf</a:t>
            </a:r>
            <a:r>
              <a:rPr lang="en-GB" sz="1500" dirty="0" smtClean="0"/>
              <a:t> </a:t>
            </a:r>
          </a:p>
          <a:p>
            <a:pPr lvl="0">
              <a:lnSpc>
                <a:spcPct val="100000"/>
              </a:lnSpc>
              <a:spcBef>
                <a:spcPts val="0"/>
              </a:spcBef>
              <a:defRPr/>
            </a:pPr>
            <a:endParaRPr lang="en-GB" sz="1500" dirty="0" smtClean="0"/>
          </a:p>
          <a:p>
            <a:pPr>
              <a:lnSpc>
                <a:spcPct val="100000"/>
              </a:lnSpc>
              <a:spcBef>
                <a:spcPts val="0"/>
              </a:spcBef>
              <a:defRPr/>
            </a:pPr>
            <a:r>
              <a:rPr lang="en-GB" sz="1600" dirty="0" smtClean="0"/>
              <a:t>Boulos, M., 2017. </a:t>
            </a:r>
            <a:r>
              <a:rPr lang="en-GB" sz="1600" i="1" dirty="0" smtClean="0"/>
              <a:t>Social, Economic and Environmental Impact of Alternative Scenarios of Development in the Omo River Catchment. Streamflow simulation using the physically based hydrological model TOPKAPI-ETH.</a:t>
            </a:r>
            <a:r>
              <a:rPr lang="en-GB" sz="1600" dirty="0" smtClean="0"/>
              <a:t> Thesis at Institute of Environmental Engineering, Department of Hydrology and Water Resources Management, ETH Zurich, February 2017. </a:t>
            </a:r>
          </a:p>
          <a:p>
            <a:pPr marL="0" indent="0">
              <a:lnSpc>
                <a:spcPct val="100000"/>
              </a:lnSpc>
              <a:spcBef>
                <a:spcPts val="0"/>
              </a:spcBef>
              <a:buNone/>
              <a:defRPr/>
            </a:pPr>
            <a:endParaRPr lang="en-GB" sz="1600" dirty="0" smtClean="0"/>
          </a:p>
          <a:p>
            <a:pPr>
              <a:lnSpc>
                <a:spcPct val="100000"/>
              </a:lnSpc>
              <a:spcBef>
                <a:spcPts val="0"/>
              </a:spcBef>
              <a:defRPr/>
            </a:pPr>
            <a:r>
              <a:rPr lang="en-GB" sz="1600" dirty="0" smtClean="0"/>
              <a:t>Sundin, C, 2017. </a:t>
            </a:r>
            <a:r>
              <a:rPr lang="en-GB" sz="1600" i="1" dirty="0" smtClean="0"/>
              <a:t>Exploring the water-energy nexus in the Omo River Basin  - A first step toward the development of an integrated hydrological-OSeMOSYS energy model. </a:t>
            </a:r>
            <a:r>
              <a:rPr lang="en-GB" sz="1600" dirty="0" smtClean="0"/>
              <a:t>Thesis at Institute of Environmental Engineering, Department of Hydrology and Water Resources Management, ETH Zurich, June 2017. </a:t>
            </a:r>
          </a:p>
          <a:p>
            <a:pPr>
              <a:lnSpc>
                <a:spcPct val="100000"/>
              </a:lnSpc>
              <a:spcBef>
                <a:spcPts val="0"/>
              </a:spcBef>
              <a:defRPr/>
            </a:pPr>
            <a:endParaRPr lang="en-GB" sz="1600" dirty="0" smtClean="0"/>
          </a:p>
          <a:p>
            <a:pPr>
              <a:lnSpc>
                <a:spcPct val="100000"/>
              </a:lnSpc>
              <a:spcBef>
                <a:spcPts val="0"/>
              </a:spcBef>
              <a:defRPr/>
            </a:pPr>
            <a:r>
              <a:rPr lang="en-GB" sz="1600" dirty="0" smtClean="0"/>
              <a:t>Avery, S., 2012. </a:t>
            </a:r>
            <a:r>
              <a:rPr lang="en-GB" sz="1600" i="1" dirty="0" smtClean="0"/>
              <a:t>Lake Turkana &amp; The Lower Omo: Hydrological Impact of Major Dam &amp; Irrigation Development. </a:t>
            </a:r>
            <a:r>
              <a:rPr lang="en-GB" sz="1600" dirty="0" smtClean="0"/>
              <a:t>African Studies Centre. </a:t>
            </a:r>
          </a:p>
          <a:p>
            <a:pPr>
              <a:lnSpc>
                <a:spcPct val="100000"/>
              </a:lnSpc>
              <a:spcBef>
                <a:spcPts val="0"/>
              </a:spcBef>
              <a:defRPr/>
            </a:pPr>
            <a:endParaRPr lang="en-GB" sz="1600" dirty="0" smtClean="0"/>
          </a:p>
          <a:p>
            <a:pPr>
              <a:lnSpc>
                <a:spcPct val="100000"/>
              </a:lnSpc>
              <a:spcBef>
                <a:spcPts val="0"/>
              </a:spcBef>
              <a:defRPr/>
            </a:pPr>
            <a:r>
              <a:rPr lang="en-GB" sz="1600" dirty="0" err="1" smtClean="0"/>
              <a:t>Carr</a:t>
            </a:r>
            <a:r>
              <a:rPr lang="en-GB" sz="1600" dirty="0" smtClean="0"/>
              <a:t>, C. (2012): </a:t>
            </a:r>
            <a:r>
              <a:rPr lang="en-GB" sz="1600" i="1" dirty="0" smtClean="0"/>
              <a:t>Humanitarian Catastrophe and Regional Armed Conflict Brewing in the </a:t>
            </a:r>
            <a:r>
              <a:rPr lang="en-GB" sz="1600" i="1" dirty="0" err="1" smtClean="0"/>
              <a:t>Transborder</a:t>
            </a:r>
            <a:r>
              <a:rPr lang="en-GB" sz="1600" i="1" dirty="0" smtClean="0"/>
              <a:t> Region of  Ethiopia, Kenya and South Sudan: The Proposed Gibe III Dam in Ethiopia,</a:t>
            </a:r>
            <a:r>
              <a:rPr lang="en-GB" sz="1600" dirty="0" smtClean="0"/>
              <a:t> Africa Resources Working Group,  December 2012,   </a:t>
            </a:r>
            <a:r>
              <a:rPr lang="en-GB" sz="1600" dirty="0" smtClean="0">
                <a:hlinkClick r:id="rId5"/>
              </a:rPr>
              <a:t>http://assets.survivalinternational.org/documents/1282/gibe-iii-dam-report-carr-arwg.pdf</a:t>
            </a:r>
            <a:r>
              <a:rPr lang="en-GB" sz="1600" dirty="0" smtClean="0"/>
              <a:t>   </a:t>
            </a:r>
          </a:p>
          <a:p>
            <a:pPr>
              <a:lnSpc>
                <a:spcPct val="100000"/>
              </a:lnSpc>
              <a:spcBef>
                <a:spcPts val="0"/>
              </a:spcBef>
              <a:defRPr/>
            </a:pPr>
            <a:endParaRPr lang="en-GB" sz="1600" dirty="0" smtClean="0"/>
          </a:p>
          <a:p>
            <a:pPr>
              <a:lnSpc>
                <a:spcPct val="100000"/>
              </a:lnSpc>
              <a:spcBef>
                <a:spcPts val="0"/>
              </a:spcBef>
              <a:defRPr/>
            </a:pPr>
            <a:r>
              <a:rPr lang="en-GB" sz="1600" dirty="0" smtClean="0"/>
              <a:t>CESI and Mid-Day International Consulting Engineers, 2009. </a:t>
            </a:r>
            <a:r>
              <a:rPr lang="en-GB" sz="1600" i="1" dirty="0" smtClean="0"/>
              <a:t>GIBE III Hydroelectric Project, Environmental and Social Impact. Ethiopian Electric Power Corporation </a:t>
            </a:r>
            <a:r>
              <a:rPr lang="en-GB" sz="1600" dirty="0" smtClean="0"/>
              <a:t>(</a:t>
            </a:r>
            <a:r>
              <a:rPr lang="en-GB" sz="1600" dirty="0" err="1" smtClean="0"/>
              <a:t>EEPCo</a:t>
            </a:r>
            <a:r>
              <a:rPr lang="en-GB" sz="1600" dirty="0" smtClean="0"/>
              <a:t>).</a:t>
            </a:r>
            <a:endParaRPr lang="en-GB" sz="1600" dirty="0" smtClean="0">
              <a:solidFill>
                <a:srgbClr val="FF0000"/>
              </a:solidFill>
            </a:endParaRPr>
          </a:p>
          <a:p>
            <a:pPr>
              <a:lnSpc>
                <a:spcPct val="100000"/>
              </a:lnSpc>
              <a:spcBef>
                <a:spcPts val="0"/>
              </a:spcBef>
              <a:defRPr/>
            </a:pPr>
            <a:endParaRPr lang="en-GB" sz="1600" dirty="0" smtClean="0">
              <a:solidFill>
                <a:srgbClr val="FF0000"/>
              </a:solidFill>
            </a:endParaRPr>
          </a:p>
          <a:p>
            <a:pPr>
              <a:lnSpc>
                <a:spcPct val="100000"/>
              </a:lnSpc>
              <a:spcBef>
                <a:spcPts val="0"/>
              </a:spcBef>
              <a:defRPr/>
            </a:pPr>
            <a:r>
              <a:rPr lang="en-GB" sz="1600" dirty="0" smtClean="0"/>
              <a:t>Kumar, A., and Sharma, A. P., 2012. </a:t>
            </a:r>
            <a:r>
              <a:rPr lang="en-GB" sz="1600" i="1" dirty="0" smtClean="0"/>
              <a:t>Greenhouse Gas Emissions from Hydropower Reservoirs. </a:t>
            </a:r>
            <a:r>
              <a:rPr lang="en-GB" sz="1600" dirty="0" smtClean="0"/>
              <a:t>Available at: </a:t>
            </a:r>
            <a:r>
              <a:rPr lang="en-GB" sz="1600" dirty="0" smtClean="0">
                <a:hlinkClick r:id="rId6"/>
              </a:rPr>
              <a:t>https://www.researchgate.net/publication/236590025_Greenhouse_Gas_Emissions_from_Hydropower_Reservoirs</a:t>
            </a:r>
            <a:endParaRPr lang="en-GB" sz="1600" dirty="0" smtClean="0"/>
          </a:p>
          <a:p>
            <a:pPr>
              <a:lnSpc>
                <a:spcPct val="100000"/>
              </a:lnSpc>
              <a:spcBef>
                <a:spcPts val="0"/>
              </a:spcBef>
              <a:defRPr/>
            </a:pPr>
            <a:endParaRPr lang="en-GB" sz="1600" dirty="0" smtClean="0"/>
          </a:p>
          <a:p>
            <a:pPr>
              <a:lnSpc>
                <a:spcPct val="100000"/>
              </a:lnSpc>
              <a:spcBef>
                <a:spcPts val="0"/>
              </a:spcBef>
              <a:defRPr/>
            </a:pPr>
            <a:r>
              <a:rPr lang="en-GB" sz="1600" dirty="0" smtClean="0"/>
              <a:t>IEA, 2016. World Energy Outlook 2016. </a:t>
            </a:r>
          </a:p>
          <a:p>
            <a:pPr>
              <a:lnSpc>
                <a:spcPct val="100000"/>
              </a:lnSpc>
              <a:spcBef>
                <a:spcPts val="0"/>
              </a:spcBef>
              <a:defRPr/>
            </a:pPr>
            <a:endParaRPr lang="en-GB" sz="1600" dirty="0"/>
          </a:p>
          <a:p>
            <a:pPr>
              <a:lnSpc>
                <a:spcPct val="100000"/>
              </a:lnSpc>
              <a:spcBef>
                <a:spcPts val="0"/>
              </a:spcBef>
              <a:defRPr/>
            </a:pPr>
            <a:r>
              <a:rPr lang="en-GB" sz="1600" dirty="0" smtClean="0"/>
              <a:t>Los Angeles Times, 2017. </a:t>
            </a:r>
            <a:r>
              <a:rPr lang="en-GB" sz="1600" i="1" dirty="0" smtClean="0"/>
              <a:t>93 California dams need reassessment before next flood season, state agency says. </a:t>
            </a:r>
            <a:r>
              <a:rPr lang="en-GB" sz="1600" dirty="0" smtClean="0"/>
              <a:t>Available </a:t>
            </a:r>
            <a:r>
              <a:rPr lang="en-GB" sz="1600" dirty="0"/>
              <a:t>at: </a:t>
            </a:r>
            <a:r>
              <a:rPr lang="en-GB" sz="1600" dirty="0">
                <a:hlinkClick r:id="rId7"/>
              </a:rPr>
              <a:t>http://</a:t>
            </a:r>
            <a:r>
              <a:rPr lang="en-GB" sz="1600" dirty="0" smtClean="0">
                <a:hlinkClick r:id="rId7"/>
              </a:rPr>
              <a:t>www.latimes.com/local/lanow/la-me-ln-dam-flood-season-reassessments-20170728-story.html</a:t>
            </a:r>
            <a:endParaRPr lang="en-GB" sz="1600" dirty="0" smtClean="0"/>
          </a:p>
          <a:p>
            <a:pPr>
              <a:lnSpc>
                <a:spcPct val="100000"/>
              </a:lnSpc>
              <a:spcBef>
                <a:spcPts val="0"/>
              </a:spcBef>
              <a:defRPr/>
            </a:pPr>
            <a:endParaRPr lang="en-GB" sz="1600" dirty="0"/>
          </a:p>
          <a:p>
            <a:pPr>
              <a:lnSpc>
                <a:spcPct val="100000"/>
              </a:lnSpc>
              <a:spcBef>
                <a:spcPts val="0"/>
              </a:spcBef>
              <a:defRPr/>
            </a:pPr>
            <a:r>
              <a:rPr lang="en-GB" sz="1600" dirty="0" smtClean="0"/>
              <a:t>Reuters, 2015. </a:t>
            </a:r>
            <a:r>
              <a:rPr lang="en-GB" sz="1600" i="1" dirty="0" smtClean="0"/>
              <a:t>Brazil mine dam burst endangers water supply far downstream. </a:t>
            </a:r>
            <a:r>
              <a:rPr lang="en-GB" sz="1600" dirty="0" smtClean="0"/>
              <a:t>Available </a:t>
            </a:r>
            <a:r>
              <a:rPr lang="en-GB" sz="1600" dirty="0"/>
              <a:t>at: http://www.reuters.com/article/us-brazil-damburst/brazil-mine-dam-burst-endangers-water-supply-far-downstream-idUSKCN0SY1Y920151109</a:t>
            </a:r>
            <a:r>
              <a:rPr lang="en-GB" sz="1600" dirty="0" smtClean="0"/>
              <a:t/>
            </a:r>
            <a:br>
              <a:rPr lang="en-GB" sz="1600" dirty="0" smtClean="0"/>
            </a:br>
            <a:endParaRPr lang="en-GB" sz="1600" dirty="0" smtClean="0"/>
          </a:p>
          <a:p>
            <a:pPr>
              <a:lnSpc>
                <a:spcPct val="100000"/>
              </a:lnSpc>
              <a:spcBef>
                <a:spcPts val="0"/>
              </a:spcBef>
              <a:defRPr/>
            </a:pPr>
            <a:r>
              <a:rPr lang="en-GB" sz="1600" dirty="0" smtClean="0"/>
              <a:t>World Energy Council, 2016. </a:t>
            </a:r>
            <a:r>
              <a:rPr lang="en-GB" sz="1600" i="1" dirty="0" smtClean="0"/>
              <a:t>World Energy Resources - Hydropower 2016. </a:t>
            </a:r>
            <a:r>
              <a:rPr lang="en-GB" sz="1600" dirty="0" smtClean="0"/>
              <a:t>Available at: </a:t>
            </a:r>
            <a:r>
              <a:rPr lang="en-GB" sz="1600" dirty="0" smtClean="0">
                <a:hlinkClick r:id="rId8"/>
              </a:rPr>
              <a:t>https://www.worldenergy.org/wp-content/uploads/2017/03/WEResources_Hydropower_2016.pdf</a:t>
            </a:r>
            <a:endParaRPr lang="en-GB" sz="1600" dirty="0" smtClean="0"/>
          </a:p>
          <a:p>
            <a:pPr>
              <a:lnSpc>
                <a:spcPct val="100000"/>
              </a:lnSpc>
              <a:spcBef>
                <a:spcPts val="0"/>
              </a:spcBef>
              <a:defRPr/>
            </a:pPr>
            <a:endParaRPr lang="en-GB" sz="1600" dirty="0"/>
          </a:p>
          <a:p>
            <a:pPr>
              <a:lnSpc>
                <a:spcPct val="100000"/>
              </a:lnSpc>
              <a:spcBef>
                <a:spcPts val="0"/>
              </a:spcBef>
              <a:defRPr/>
            </a:pPr>
            <a:r>
              <a:rPr lang="en-GB" sz="1600" dirty="0" smtClean="0"/>
              <a:t>IHA, 2016. Hydropower status report 2016. International hydropower association limited. </a:t>
            </a:r>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45</a:t>
            </a:fld>
            <a:endParaRPr lang="en-GB" dirty="0"/>
          </a:p>
        </p:txBody>
      </p:sp>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174743853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p:cNvGraphicFramePr>
            <a:graphicFrameLocks noGrp="1"/>
          </p:cNvGraphicFramePr>
          <p:nvPr>
            <p:ph idx="1"/>
            <p:extLst>
              <p:ext uri="{D42A27DB-BD31-4B8C-83A1-F6EECF244321}">
                <p14:modId xmlns:p14="http://schemas.microsoft.com/office/powerpoint/2010/main" val="4016568284"/>
              </p:ext>
            </p:extLst>
          </p:nvPr>
        </p:nvGraphicFramePr>
        <p:xfrm>
          <a:off x="838200" y="1616075"/>
          <a:ext cx="10515601" cy="1112520"/>
        </p:xfrm>
        <a:graphic>
          <a:graphicData uri="http://schemas.openxmlformats.org/drawingml/2006/table">
            <a:tbl>
              <a:tblPr firstRow="1" bandRow="1">
                <a:tableStyleId>{5C22544A-7EE6-4342-B048-85BDC9FD1C3A}</a:tableStyleId>
              </a:tblPr>
              <a:tblGrid>
                <a:gridCol w="1490083">
                  <a:extLst>
                    <a:ext uri="{9D8B030D-6E8A-4147-A177-3AD203B41FA5}">
                      <a16:colId xmlns:a16="http://schemas.microsoft.com/office/drawing/2014/main" val="46406547"/>
                    </a:ext>
                  </a:extLst>
                </a:gridCol>
                <a:gridCol w="3008506">
                  <a:extLst>
                    <a:ext uri="{9D8B030D-6E8A-4147-A177-3AD203B41FA5}">
                      <a16:colId xmlns:a16="http://schemas.microsoft.com/office/drawing/2014/main" val="2760605769"/>
                    </a:ext>
                  </a:extLst>
                </a:gridCol>
                <a:gridCol w="3008506">
                  <a:extLst>
                    <a:ext uri="{9D8B030D-6E8A-4147-A177-3AD203B41FA5}">
                      <a16:colId xmlns:a16="http://schemas.microsoft.com/office/drawing/2014/main" val="2954716314"/>
                    </a:ext>
                  </a:extLst>
                </a:gridCol>
                <a:gridCol w="3008506">
                  <a:extLst>
                    <a:ext uri="{9D8B030D-6E8A-4147-A177-3AD203B41FA5}">
                      <a16:colId xmlns:a16="http://schemas.microsoft.com/office/drawing/2014/main" val="3664904773"/>
                    </a:ext>
                  </a:extLst>
                </a:gridCol>
              </a:tblGrid>
              <a:tr h="370840">
                <a:tc>
                  <a:txBody>
                    <a:bodyPr/>
                    <a:lstStyle/>
                    <a:p>
                      <a:r>
                        <a:rPr lang="en-US" dirty="0" smtClean="0"/>
                        <a:t>Date</a:t>
                      </a:r>
                      <a:endParaRPr lang="sv-SE" dirty="0"/>
                    </a:p>
                  </a:txBody>
                  <a:tcPr/>
                </a:tc>
                <a:tc>
                  <a:txBody>
                    <a:bodyPr/>
                    <a:lstStyle/>
                    <a:p>
                      <a:r>
                        <a:rPr lang="en-US" dirty="0" smtClean="0"/>
                        <a:t>Author</a:t>
                      </a:r>
                      <a:endParaRPr lang="sv-SE" dirty="0"/>
                    </a:p>
                  </a:txBody>
                  <a:tcPr/>
                </a:tc>
                <a:tc>
                  <a:txBody>
                    <a:bodyPr/>
                    <a:lstStyle/>
                    <a:p>
                      <a:r>
                        <a:rPr lang="en-US" dirty="0" smtClean="0"/>
                        <a:t>Reviewer</a:t>
                      </a:r>
                      <a:endParaRPr lang="sv-SE" dirty="0"/>
                    </a:p>
                  </a:txBody>
                  <a:tcPr/>
                </a:tc>
                <a:tc>
                  <a:txBody>
                    <a:bodyPr/>
                    <a:lstStyle/>
                    <a:p>
                      <a:r>
                        <a:rPr lang="en-US" dirty="0" smtClean="0"/>
                        <a:t>Reviser</a:t>
                      </a:r>
                      <a:r>
                        <a:rPr lang="en-US" baseline="0" dirty="0" smtClean="0"/>
                        <a:t> </a:t>
                      </a:r>
                      <a:endParaRPr lang="sv-SE" dirty="0"/>
                    </a:p>
                  </a:txBody>
                  <a:tcPr/>
                </a:tc>
                <a:extLst>
                  <a:ext uri="{0D108BD9-81ED-4DB2-BD59-A6C34878D82A}">
                    <a16:rowId xmlns:a16="http://schemas.microsoft.com/office/drawing/2014/main" val="1748660123"/>
                  </a:ext>
                </a:extLst>
              </a:tr>
              <a:tr h="370840">
                <a:tc>
                  <a:txBody>
                    <a:bodyPr/>
                    <a:lstStyle/>
                    <a:p>
                      <a:r>
                        <a:rPr lang="en-US" dirty="0" smtClean="0"/>
                        <a:t>2017-10-10</a:t>
                      </a:r>
                      <a:endParaRPr lang="sv-SE" dirty="0"/>
                    </a:p>
                  </a:txBody>
                  <a:tcPr/>
                </a:tc>
                <a:tc>
                  <a:txBody>
                    <a:bodyPr/>
                    <a:lstStyle/>
                    <a:p>
                      <a:r>
                        <a:rPr lang="en-US" dirty="0" smtClean="0"/>
                        <a:t>Caroline Sundin</a:t>
                      </a:r>
                      <a:endParaRPr lang="sv-SE" dirty="0"/>
                    </a:p>
                  </a:txBody>
                  <a:tcPr/>
                </a:tc>
                <a:tc>
                  <a:txBody>
                    <a:bodyPr/>
                    <a:lstStyle/>
                    <a:p>
                      <a:r>
                        <a:rPr lang="en-US" dirty="0" smtClean="0"/>
                        <a:t>Mark Howells</a:t>
                      </a:r>
                      <a:endParaRPr lang="sv-SE" dirty="0"/>
                    </a:p>
                  </a:txBody>
                  <a:tcPr/>
                </a:tc>
                <a:tc>
                  <a:txBody>
                    <a:bodyPr/>
                    <a:lstStyle/>
                    <a:p>
                      <a:r>
                        <a:rPr lang="en-US" dirty="0" smtClean="0"/>
                        <a:t>Caroline Sundin</a:t>
                      </a:r>
                      <a:endParaRPr lang="sv-SE" dirty="0"/>
                    </a:p>
                  </a:txBody>
                  <a:tcPr/>
                </a:tc>
                <a:extLst>
                  <a:ext uri="{0D108BD9-81ED-4DB2-BD59-A6C34878D82A}">
                    <a16:rowId xmlns:a16="http://schemas.microsoft.com/office/drawing/2014/main" val="250744443"/>
                  </a:ext>
                </a:extLst>
              </a:tr>
              <a:tr h="370840">
                <a:tc>
                  <a:txBody>
                    <a:bodyPr/>
                    <a:lstStyle/>
                    <a:p>
                      <a:endParaRPr lang="sv-SE" dirty="0"/>
                    </a:p>
                  </a:txBody>
                  <a:tcPr/>
                </a:tc>
                <a:tc>
                  <a:txBody>
                    <a:bodyPr/>
                    <a:lstStyle/>
                    <a:p>
                      <a:endParaRPr lang="sv-SE" dirty="0"/>
                    </a:p>
                  </a:txBody>
                  <a:tcPr/>
                </a:tc>
                <a:tc>
                  <a:txBody>
                    <a:bodyPr/>
                    <a:lstStyle/>
                    <a:p>
                      <a:endParaRPr lang="sv-SE" dirty="0"/>
                    </a:p>
                  </a:txBody>
                  <a:tcPr/>
                </a:tc>
                <a:tc>
                  <a:txBody>
                    <a:bodyPr/>
                    <a:lstStyle/>
                    <a:p>
                      <a:endParaRPr lang="sv-SE" dirty="0"/>
                    </a:p>
                  </a:txBody>
                  <a:tcPr/>
                </a:tc>
                <a:extLst>
                  <a:ext uri="{0D108BD9-81ED-4DB2-BD59-A6C34878D82A}">
                    <a16:rowId xmlns:a16="http://schemas.microsoft.com/office/drawing/2014/main" val="1072775028"/>
                  </a:ext>
                </a:extLst>
              </a:tr>
            </a:tbl>
          </a:graphicData>
        </a:graphic>
      </p:graphicFrame>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p:txBody>
          <a:bodyPr/>
          <a:lstStyle/>
          <a:p>
            <a:r>
              <a:rPr lang="en-US"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46</a:t>
            </a:fld>
            <a:endParaRPr lang="en-GB" dirty="0"/>
          </a:p>
        </p:txBody>
      </p:sp>
      <p:sp>
        <p:nvSpPr>
          <p:cNvPr id="6" name="Title 5"/>
          <p:cNvSpPr>
            <a:spLocks noGrp="1"/>
          </p:cNvSpPr>
          <p:nvPr>
            <p:ph type="title"/>
          </p:nvPr>
        </p:nvSpPr>
        <p:spPr/>
        <p:txBody>
          <a:bodyPr/>
          <a:lstStyle/>
          <a:p>
            <a:r>
              <a:rPr lang="en-US" dirty="0" smtClean="0"/>
              <a:t>Changelog and attribution</a:t>
            </a:r>
            <a:endParaRPr lang="sv-SE" dirty="0"/>
          </a:p>
        </p:txBody>
      </p:sp>
      <p:sp>
        <p:nvSpPr>
          <p:cNvPr id="8" name="TextBox 7"/>
          <p:cNvSpPr txBox="1"/>
          <p:nvPr/>
        </p:nvSpPr>
        <p:spPr>
          <a:xfrm>
            <a:off x="838200" y="5397500"/>
            <a:ext cx="10515600" cy="851282"/>
          </a:xfrm>
          <a:prstGeom prst="rect">
            <a:avLst/>
          </a:prstGeom>
        </p:spPr>
        <p:txBody>
          <a:bodyPr vert="horz" wrap="square" lIns="91440" tIns="0" rIns="91440" bIns="0" rtlCol="0" anchor="t">
            <a:noAutofit/>
          </a:bodyPr>
          <a:lstStyle/>
          <a:p>
            <a:pPr indent="0"/>
            <a:r>
              <a:rPr lang="sv-SE" i="1" dirty="0" smtClean="0">
                <a:latin typeface="+mj-lt"/>
              </a:rPr>
              <a:t>To </a:t>
            </a:r>
            <a:r>
              <a:rPr lang="sv-SE" i="1" dirty="0" err="1" smtClean="0">
                <a:latin typeface="+mj-lt"/>
              </a:rPr>
              <a:t>correctly</a:t>
            </a:r>
            <a:r>
              <a:rPr lang="sv-SE" i="1" dirty="0" smtClean="0">
                <a:latin typeface="+mj-lt"/>
              </a:rPr>
              <a:t> </a:t>
            </a:r>
            <a:r>
              <a:rPr lang="sv-SE" i="1" dirty="0" err="1" smtClean="0">
                <a:latin typeface="+mj-lt"/>
              </a:rPr>
              <a:t>reference</a:t>
            </a:r>
            <a:r>
              <a:rPr lang="sv-SE" i="1" dirty="0" smtClean="0">
                <a:latin typeface="+mj-lt"/>
              </a:rPr>
              <a:t> </a:t>
            </a:r>
            <a:r>
              <a:rPr lang="sv-SE" i="1" dirty="0" err="1" smtClean="0">
                <a:latin typeface="+mj-lt"/>
              </a:rPr>
              <a:t>this</a:t>
            </a:r>
            <a:r>
              <a:rPr lang="sv-SE" i="1" dirty="0" smtClean="0">
                <a:latin typeface="+mj-lt"/>
              </a:rPr>
              <a:t> </a:t>
            </a:r>
            <a:r>
              <a:rPr lang="sv-SE" i="1" dirty="0" err="1" smtClean="0">
                <a:latin typeface="+mj-lt"/>
              </a:rPr>
              <a:t>work</a:t>
            </a:r>
            <a:r>
              <a:rPr lang="sv-SE" i="1" dirty="0" smtClean="0">
                <a:latin typeface="+mj-lt"/>
              </a:rPr>
              <a:t>, </a:t>
            </a:r>
            <a:r>
              <a:rPr lang="sv-SE" i="1" dirty="0" err="1" smtClean="0">
                <a:latin typeface="+mj-lt"/>
              </a:rPr>
              <a:t>please</a:t>
            </a:r>
            <a:r>
              <a:rPr lang="sv-SE" i="1" dirty="0" smtClean="0">
                <a:latin typeface="+mj-lt"/>
              </a:rPr>
              <a:t> </a:t>
            </a:r>
            <a:r>
              <a:rPr lang="sv-SE" i="1" dirty="0" err="1" smtClean="0">
                <a:latin typeface="+mj-lt"/>
              </a:rPr>
              <a:t>use</a:t>
            </a:r>
            <a:r>
              <a:rPr lang="sv-SE" i="1" dirty="0" smtClean="0">
                <a:latin typeface="+mj-lt"/>
              </a:rPr>
              <a:t> the </a:t>
            </a:r>
            <a:r>
              <a:rPr lang="sv-SE" i="1" dirty="0" err="1" smtClean="0">
                <a:latin typeface="+mj-lt"/>
              </a:rPr>
              <a:t>following</a:t>
            </a:r>
            <a:r>
              <a:rPr lang="sv-SE" i="1" dirty="0" smtClean="0">
                <a:latin typeface="+mj-lt"/>
              </a:rPr>
              <a:t>:</a:t>
            </a:r>
          </a:p>
          <a:p>
            <a:pPr indent="0"/>
            <a:r>
              <a:rPr lang="sv-SE" dirty="0" smtClean="0">
                <a:latin typeface="+mj-lt"/>
              </a:rPr>
              <a:t>Sundin, C., 2017. </a:t>
            </a:r>
            <a:r>
              <a:rPr lang="sv-SE" dirty="0" err="1" smtClean="0">
                <a:latin typeface="+mj-lt"/>
              </a:rPr>
              <a:t>Hydropower</a:t>
            </a:r>
            <a:r>
              <a:rPr lang="sv-SE" dirty="0" smtClean="0">
                <a:latin typeface="+mj-lt"/>
              </a:rPr>
              <a:t>: Social, </a:t>
            </a:r>
            <a:r>
              <a:rPr lang="sv-SE" dirty="0" err="1" smtClean="0">
                <a:latin typeface="+mj-lt"/>
              </a:rPr>
              <a:t>environmental</a:t>
            </a:r>
            <a:r>
              <a:rPr lang="sv-SE" dirty="0" smtClean="0">
                <a:latin typeface="+mj-lt"/>
              </a:rPr>
              <a:t> and </a:t>
            </a:r>
            <a:r>
              <a:rPr lang="sv-SE" dirty="0" err="1" smtClean="0">
                <a:latin typeface="+mj-lt"/>
              </a:rPr>
              <a:t>economic</a:t>
            </a:r>
            <a:r>
              <a:rPr lang="sv-SE" dirty="0" smtClean="0">
                <a:latin typeface="+mj-lt"/>
              </a:rPr>
              <a:t> </a:t>
            </a:r>
            <a:r>
              <a:rPr lang="sv-SE" dirty="0" err="1" smtClean="0">
                <a:latin typeface="+mj-lt"/>
              </a:rPr>
              <a:t>concerns</a:t>
            </a:r>
            <a:r>
              <a:rPr lang="sv-SE" dirty="0" smtClean="0">
                <a:latin typeface="+mj-lt"/>
              </a:rPr>
              <a:t>, </a:t>
            </a:r>
            <a:r>
              <a:rPr lang="sv-SE" dirty="0" err="1" smtClean="0">
                <a:latin typeface="+mj-lt"/>
              </a:rPr>
              <a:t>OpTIMUS.community</a:t>
            </a:r>
            <a:r>
              <a:rPr lang="sv-SE" dirty="0" smtClean="0">
                <a:latin typeface="+mj-lt"/>
              </a:rPr>
              <a:t>. </a:t>
            </a:r>
            <a:r>
              <a:rPr lang="sv-SE" dirty="0" err="1" smtClean="0">
                <a:latin typeface="+mj-lt"/>
              </a:rPr>
              <a:t>Available</a:t>
            </a:r>
            <a:r>
              <a:rPr lang="sv-SE" dirty="0">
                <a:latin typeface="+mj-lt"/>
              </a:rPr>
              <a:t> at: </a:t>
            </a:r>
            <a:r>
              <a:rPr lang="sv-SE" dirty="0">
                <a:latin typeface="+mj-lt"/>
                <a:hlinkClick r:id="rId2"/>
              </a:rPr>
              <a:t>http://</a:t>
            </a:r>
            <a:r>
              <a:rPr lang="sv-SE" dirty="0" smtClean="0">
                <a:latin typeface="+mj-lt"/>
                <a:hlinkClick r:id="rId2"/>
              </a:rPr>
              <a:t>www.osemosys.org/understanding-the-energy-system.html</a:t>
            </a:r>
            <a:r>
              <a:rPr lang="sv-SE" dirty="0" smtClean="0">
                <a:latin typeface="+mj-lt"/>
              </a:rPr>
              <a:t>. [Access date]</a:t>
            </a:r>
          </a:p>
        </p:txBody>
      </p:sp>
    </p:spTree>
    <p:extLst>
      <p:ext uri="{BB962C8B-B14F-4D97-AF65-F5344CB8AC3E}">
        <p14:creationId xmlns:p14="http://schemas.microsoft.com/office/powerpoint/2010/main" val="170872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279776"/>
            <a:ext cx="9144000" cy="2387600"/>
          </a:xfrm>
        </p:spPr>
        <p:txBody>
          <a:bodyPr>
            <a:normAutofit fontScale="90000"/>
          </a:bodyPr>
          <a:lstStyle/>
          <a:p>
            <a:r>
              <a:rPr lang="en-US" i="1" dirty="0" smtClean="0"/>
              <a:t>Hydropower</a:t>
            </a:r>
            <a:br>
              <a:rPr lang="en-US" i="1" dirty="0" smtClean="0"/>
            </a:br>
            <a:r>
              <a:rPr lang="en-US" dirty="0"/>
              <a:t/>
            </a:r>
            <a:br>
              <a:rPr lang="en-US" dirty="0"/>
            </a:br>
            <a:r>
              <a:rPr lang="en-US" i="1" dirty="0"/>
              <a:t>Social, environmental and economic concerns</a:t>
            </a:r>
            <a:endParaRPr lang="sv-SE" i="1" dirty="0"/>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a:xfrm>
            <a:off x="4038600" y="6356350"/>
            <a:ext cx="4722628" cy="365125"/>
          </a:xfrm>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5</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8293849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58963"/>
            <a:ext cx="10515600" cy="2880185"/>
          </a:xfrm>
        </p:spPr>
        <p:txBody>
          <a:bodyPr>
            <a:normAutofit/>
          </a:bodyPr>
          <a:lstStyle/>
          <a:p>
            <a:r>
              <a:rPr lang="en-US" i="1" dirty="0" smtClean="0"/>
              <a:t>Global Trends</a:t>
            </a:r>
            <a:br>
              <a:rPr lang="en-US" i="1" dirty="0" smtClean="0"/>
            </a:br>
            <a:r>
              <a:rPr lang="en-US" i="1" dirty="0" smtClean="0"/>
              <a:t/>
            </a:r>
            <a:br>
              <a:rPr lang="en-US" i="1" dirty="0" smtClean="0"/>
            </a:br>
            <a:endParaRPr lang="sv-SE" i="1" dirty="0">
              <a:solidFill>
                <a:srgbClr val="FF0000"/>
              </a:solidFill>
            </a:endParaRPr>
          </a:p>
        </p:txBody>
      </p:sp>
      <p:sp>
        <p:nvSpPr>
          <p:cNvPr id="8" name="Subtitle 2"/>
          <p:cNvSpPr>
            <a:spLocks noGrp="1"/>
          </p:cNvSpPr>
          <p:nvPr>
            <p:ph type="subTitle" idx="1"/>
          </p:nvPr>
        </p:nvSpPr>
        <p:spPr/>
        <p:txBody>
          <a:bodyPr>
            <a:normAutofit fontScale="77500" lnSpcReduction="20000"/>
          </a:bodyPr>
          <a:lstStyle/>
          <a:p>
            <a:pPr marL="342900" indent="-342900" algn="l" fontAlgn="base">
              <a:buFont typeface="Arial" panose="020B0604020202020204" pitchFamily="34" charset="0"/>
              <a:buChar char="•"/>
            </a:pPr>
            <a:r>
              <a:rPr lang="en-US" dirty="0" smtClean="0"/>
              <a:t>Historical overview</a:t>
            </a:r>
          </a:p>
          <a:p>
            <a:pPr marL="342900" indent="-342900" algn="l" fontAlgn="base">
              <a:buFont typeface="Arial" panose="020B0604020202020204" pitchFamily="34" charset="0"/>
              <a:buChar char="•"/>
            </a:pPr>
            <a:r>
              <a:rPr lang="en-US" dirty="0" smtClean="0"/>
              <a:t>Demand</a:t>
            </a:r>
          </a:p>
          <a:p>
            <a:pPr marL="342900" indent="-342900" algn="l" fontAlgn="base">
              <a:buFont typeface="Arial" panose="020B0604020202020204" pitchFamily="34" charset="0"/>
              <a:buChar char="•"/>
            </a:pPr>
            <a:r>
              <a:rPr lang="en-US" dirty="0" smtClean="0"/>
              <a:t>Future generation</a:t>
            </a:r>
          </a:p>
          <a:p>
            <a:pPr marL="342900" indent="-342900" algn="l" fontAlgn="base">
              <a:buFont typeface="Arial" panose="020B0604020202020204" pitchFamily="34" charset="0"/>
              <a:buChar char="•"/>
            </a:pPr>
            <a:r>
              <a:rPr lang="en-US" dirty="0" smtClean="0"/>
              <a:t>Global capacity</a:t>
            </a:r>
          </a:p>
          <a:p>
            <a:pPr marL="342900" indent="-342900" algn="l" fontAlgn="base">
              <a:buFont typeface="Arial" panose="020B0604020202020204" pitchFamily="34" charset="0"/>
              <a:buChar char="•"/>
            </a:pPr>
            <a:r>
              <a:rPr lang="en-US" dirty="0" smtClean="0"/>
              <a:t>Global potential, generation &amp; capacity</a:t>
            </a:r>
          </a:p>
        </p:txBody>
      </p:sp>
      <p:sp>
        <p:nvSpPr>
          <p:cNvPr id="4" name="Date Placeholder 3"/>
          <p:cNvSpPr>
            <a:spLocks noGrp="1"/>
          </p:cNvSpPr>
          <p:nvPr>
            <p:ph type="dt" sz="half" idx="10"/>
          </p:nvPr>
        </p:nvSpPr>
        <p:spPr/>
        <p:txBody>
          <a:bodyPr/>
          <a:lstStyle/>
          <a:p>
            <a:r>
              <a:rPr lang="sv-SE" smtClean="0"/>
              <a:t>2017-10-03</a:t>
            </a:r>
            <a:endParaRPr lang="en-GB" dirty="0"/>
          </a:p>
        </p:txBody>
      </p:sp>
      <p:sp>
        <p:nvSpPr>
          <p:cNvPr id="5" name="Footer Placeholder 4"/>
          <p:cNvSpPr>
            <a:spLocks noGrp="1"/>
          </p:cNvSpPr>
          <p:nvPr>
            <p:ph type="ftr" sz="quarter" idx="11"/>
          </p:nvPr>
        </p:nvSpPr>
        <p:spPr>
          <a:xfrm>
            <a:off x="4038600" y="6356350"/>
            <a:ext cx="4572000" cy="365125"/>
          </a:xfrm>
        </p:spPr>
        <p:txBody>
          <a:bodyPr/>
          <a:lstStyle/>
          <a:p>
            <a:r>
              <a:rPr lang="en-GB" smtClean="0"/>
              <a:t>Hydropower: social, environmental and economic concerns </a:t>
            </a:r>
            <a:endParaRPr lang="en-GB" dirty="0"/>
          </a:p>
        </p:txBody>
      </p:sp>
      <p:sp>
        <p:nvSpPr>
          <p:cNvPr id="6" name="Slide Number Placeholder 5"/>
          <p:cNvSpPr>
            <a:spLocks noGrp="1"/>
          </p:cNvSpPr>
          <p:nvPr>
            <p:ph type="sldNum" sz="quarter" idx="12"/>
          </p:nvPr>
        </p:nvSpPr>
        <p:spPr/>
        <p:txBody>
          <a:bodyPr/>
          <a:lstStyle/>
          <a:p>
            <a:fld id="{A0B7FA9A-6BCF-4CFA-8685-B7A43319A6CD}" type="slidenum">
              <a:rPr lang="en-GB" smtClean="0"/>
              <a:pPr/>
              <a:t>6</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spTree>
    <p:extLst>
      <p:ext uri="{BB962C8B-B14F-4D97-AF65-F5344CB8AC3E}">
        <p14:creationId xmlns:p14="http://schemas.microsoft.com/office/powerpoint/2010/main" val="36213012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2052084" y="365125"/>
            <a:ext cx="9301716" cy="1325563"/>
          </a:xfrm>
        </p:spPr>
        <p:txBody>
          <a:bodyPr/>
          <a:lstStyle/>
          <a:p>
            <a:r>
              <a:rPr lang="en-GB" dirty="0" smtClean="0"/>
              <a:t>Historical overview</a:t>
            </a:r>
            <a:endParaRPr lang="en-GB" dirty="0"/>
          </a:p>
        </p:txBody>
      </p:sp>
      <p:sp>
        <p:nvSpPr>
          <p:cNvPr id="2" name="Content Placeholder 1"/>
          <p:cNvSpPr>
            <a:spLocks noGrp="1"/>
          </p:cNvSpPr>
          <p:nvPr>
            <p:ph idx="1"/>
          </p:nvPr>
        </p:nvSpPr>
        <p:spPr>
          <a:xfrm>
            <a:off x="838200" y="1690688"/>
            <a:ext cx="10515600" cy="570252"/>
          </a:xfrm>
        </p:spPr>
        <p:txBody>
          <a:bodyPr>
            <a:normAutofit/>
          </a:bodyPr>
          <a:lstStyle/>
          <a:p>
            <a:r>
              <a:rPr lang="en-US" dirty="0" smtClean="0"/>
              <a:t>Historically an increase in hydropower generation</a:t>
            </a:r>
            <a:endParaRPr lang="en-US" dirty="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599" y="6356350"/>
            <a:ext cx="4658833" cy="365125"/>
          </a:xfrm>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7</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13" name="Picture 12"/>
          <p:cNvPicPr>
            <a:picLocks noChangeAspect="1"/>
          </p:cNvPicPr>
          <p:nvPr/>
        </p:nvPicPr>
        <p:blipFill>
          <a:blip r:embed="rId4"/>
          <a:stretch>
            <a:fillRect/>
          </a:stretch>
        </p:blipFill>
        <p:spPr>
          <a:xfrm>
            <a:off x="6368015" y="2359622"/>
            <a:ext cx="5377206" cy="3768172"/>
          </a:xfrm>
          <a:prstGeom prst="rect">
            <a:avLst/>
          </a:prstGeom>
        </p:spPr>
      </p:pic>
      <p:pic>
        <p:nvPicPr>
          <p:cNvPr id="15" name="Picture 14"/>
          <p:cNvPicPr>
            <a:picLocks noChangeAspect="1"/>
          </p:cNvPicPr>
          <p:nvPr/>
        </p:nvPicPr>
        <p:blipFill>
          <a:blip r:embed="rId5"/>
          <a:stretch>
            <a:fillRect/>
          </a:stretch>
        </p:blipFill>
        <p:spPr>
          <a:xfrm>
            <a:off x="106326" y="2366132"/>
            <a:ext cx="6261689" cy="3799618"/>
          </a:xfrm>
          <a:prstGeom prst="rect">
            <a:avLst/>
          </a:prstGeom>
        </p:spPr>
      </p:pic>
      <p:sp>
        <p:nvSpPr>
          <p:cNvPr id="16" name="TextBox 15"/>
          <p:cNvSpPr txBox="1"/>
          <p:nvPr/>
        </p:nvSpPr>
        <p:spPr>
          <a:xfrm>
            <a:off x="5083669" y="6122080"/>
            <a:ext cx="2232837" cy="246221"/>
          </a:xfrm>
          <a:prstGeom prst="rect">
            <a:avLst/>
          </a:prstGeom>
          <a:noFill/>
        </p:spPr>
        <p:txBody>
          <a:bodyPr wrap="square" rtlCol="0">
            <a:spAutoFit/>
          </a:bodyPr>
          <a:lstStyle/>
          <a:p>
            <a:r>
              <a:rPr lang="en-GB" sz="1000" dirty="0" smtClean="0"/>
              <a:t>Source: IRENA (2012)</a:t>
            </a:r>
            <a:endParaRPr lang="en-GB" sz="1000" dirty="0"/>
          </a:p>
        </p:txBody>
      </p:sp>
      <p:sp>
        <p:nvSpPr>
          <p:cNvPr id="17" name="TextBox 16"/>
          <p:cNvSpPr txBox="1"/>
          <p:nvPr/>
        </p:nvSpPr>
        <p:spPr>
          <a:xfrm>
            <a:off x="9503026" y="6115665"/>
            <a:ext cx="2232837" cy="246221"/>
          </a:xfrm>
          <a:prstGeom prst="rect">
            <a:avLst/>
          </a:prstGeom>
          <a:noFill/>
        </p:spPr>
        <p:txBody>
          <a:bodyPr wrap="square" rtlCol="0">
            <a:spAutoFit/>
          </a:bodyPr>
          <a:lstStyle/>
          <a:p>
            <a:r>
              <a:rPr lang="en-GB" sz="1000" dirty="0" smtClean="0"/>
              <a:t>Source: World Energy Council (2016)</a:t>
            </a:r>
            <a:endParaRPr lang="en-GB" sz="1000" dirty="0"/>
          </a:p>
        </p:txBody>
      </p:sp>
    </p:spTree>
    <p:extLst>
      <p:ext uri="{BB962C8B-B14F-4D97-AF65-F5344CB8AC3E}">
        <p14:creationId xmlns:p14="http://schemas.microsoft.com/office/powerpoint/2010/main" val="805253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88288" y="365125"/>
            <a:ext cx="9365512" cy="1325563"/>
          </a:xfrm>
        </p:spPr>
        <p:txBody>
          <a:bodyPr/>
          <a:lstStyle/>
          <a:p>
            <a:r>
              <a:rPr lang="sv-SE" dirty="0" err="1" smtClean="0"/>
              <a:t>Demand</a:t>
            </a:r>
            <a:endParaRPr lang="sv-SE" dirty="0"/>
          </a:p>
        </p:txBody>
      </p:sp>
      <p:sp>
        <p:nvSpPr>
          <p:cNvPr id="2" name="Content Placeholder 1"/>
          <p:cNvSpPr>
            <a:spLocks noGrp="1"/>
          </p:cNvSpPr>
          <p:nvPr>
            <p:ph idx="1"/>
          </p:nvPr>
        </p:nvSpPr>
        <p:spPr>
          <a:xfrm>
            <a:off x="838200" y="1984053"/>
            <a:ext cx="10515600" cy="3803650"/>
          </a:xfrm>
        </p:spPr>
        <p:txBody>
          <a:bodyPr>
            <a:normAutofit/>
          </a:bodyPr>
          <a:lstStyle/>
          <a:p>
            <a:r>
              <a:rPr lang="en-GB" dirty="0" smtClean="0"/>
              <a:t>Despite large capacity</a:t>
            </a:r>
            <a:br>
              <a:rPr lang="en-GB" dirty="0" smtClean="0"/>
            </a:br>
            <a:r>
              <a:rPr lang="en-GB" dirty="0" smtClean="0"/>
              <a:t>and increase </a:t>
            </a:r>
            <a:r>
              <a:rPr lang="x-none" dirty="0" smtClean="0"/>
              <a:t>–</a:t>
            </a:r>
            <a:r>
              <a:rPr lang="en-GB" dirty="0" smtClean="0"/>
              <a:t> not</a:t>
            </a:r>
            <a:br>
              <a:rPr lang="en-GB" dirty="0" smtClean="0"/>
            </a:br>
            <a:r>
              <a:rPr lang="en-GB" dirty="0" smtClean="0"/>
              <a:t>a major contributor</a:t>
            </a:r>
            <a:r>
              <a:rPr lang="en-GB" dirty="0"/>
              <a:t/>
            </a:r>
            <a:br>
              <a:rPr lang="en-GB" dirty="0"/>
            </a:br>
            <a:r>
              <a:rPr lang="en-GB" dirty="0" smtClean="0"/>
              <a:t>to the energy demand</a:t>
            </a:r>
          </a:p>
          <a:p>
            <a:endParaRPr lang="en-GB" dirty="0"/>
          </a:p>
          <a:p>
            <a:endParaRPr lang="en-GB" dirty="0"/>
          </a:p>
          <a:p>
            <a:pPr marL="0" indent="0">
              <a:buNone/>
            </a:pPr>
            <a:endParaRPr lang="en-GB" dirty="0" smtClean="0">
              <a:solidFill>
                <a:srgbClr val="FF0000"/>
              </a:solidFill>
            </a:endParaRPr>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599" y="6356350"/>
            <a:ext cx="4658833" cy="365125"/>
          </a:xfrm>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8</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13" name="Picture 12"/>
          <p:cNvPicPr>
            <a:picLocks noChangeAspect="1"/>
          </p:cNvPicPr>
          <p:nvPr/>
        </p:nvPicPr>
        <p:blipFill>
          <a:blip r:embed="rId4"/>
          <a:stretch>
            <a:fillRect/>
          </a:stretch>
        </p:blipFill>
        <p:spPr>
          <a:xfrm>
            <a:off x="4702028" y="1870075"/>
            <a:ext cx="7077075" cy="3971925"/>
          </a:xfrm>
          <a:prstGeom prst="rect">
            <a:avLst/>
          </a:prstGeom>
        </p:spPr>
      </p:pic>
      <p:sp>
        <p:nvSpPr>
          <p:cNvPr id="14" name="TextBox 13"/>
          <p:cNvSpPr txBox="1"/>
          <p:nvPr/>
        </p:nvSpPr>
        <p:spPr>
          <a:xfrm>
            <a:off x="4857306" y="3885878"/>
            <a:ext cx="6732182" cy="260820"/>
          </a:xfrm>
          <a:prstGeom prst="rect">
            <a:avLst/>
          </a:prstGeom>
          <a:noFill/>
          <a:ln w="19050">
            <a:solidFill>
              <a:srgbClr val="FF0000"/>
            </a:solidFill>
          </a:ln>
        </p:spPr>
        <p:txBody>
          <a:bodyPr wrap="square" rtlCol="0">
            <a:spAutoFit/>
          </a:bodyPr>
          <a:lstStyle/>
          <a:p>
            <a:endParaRPr lang="en-GB" sz="900" dirty="0">
              <a:ln>
                <a:solidFill>
                  <a:srgbClr val="FF0000"/>
                </a:solidFill>
              </a:ln>
            </a:endParaRPr>
          </a:p>
        </p:txBody>
      </p:sp>
      <p:sp>
        <p:nvSpPr>
          <p:cNvPr id="15" name="TextBox 14"/>
          <p:cNvSpPr txBox="1"/>
          <p:nvPr/>
        </p:nvSpPr>
        <p:spPr>
          <a:xfrm>
            <a:off x="9739422" y="5973064"/>
            <a:ext cx="2179675" cy="246221"/>
          </a:xfrm>
          <a:prstGeom prst="rect">
            <a:avLst/>
          </a:prstGeom>
          <a:noFill/>
        </p:spPr>
        <p:txBody>
          <a:bodyPr wrap="square" rtlCol="0">
            <a:spAutoFit/>
          </a:bodyPr>
          <a:lstStyle/>
          <a:p>
            <a:r>
              <a:rPr lang="en-GB" sz="1000" dirty="0" smtClean="0"/>
              <a:t>Source: IEA (2016)</a:t>
            </a:r>
            <a:endParaRPr lang="en-GB" sz="1000" dirty="0"/>
          </a:p>
        </p:txBody>
      </p:sp>
    </p:spTree>
    <p:extLst>
      <p:ext uri="{BB962C8B-B14F-4D97-AF65-F5344CB8AC3E}">
        <p14:creationId xmlns:p14="http://schemas.microsoft.com/office/powerpoint/2010/main" val="305755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967022" y="365125"/>
            <a:ext cx="9386777" cy="1325563"/>
          </a:xfrm>
        </p:spPr>
        <p:txBody>
          <a:bodyPr/>
          <a:lstStyle/>
          <a:p>
            <a:r>
              <a:rPr lang="sv-SE" dirty="0" err="1" smtClean="0"/>
              <a:t>Future</a:t>
            </a:r>
            <a:r>
              <a:rPr lang="sv-SE" dirty="0" smtClean="0"/>
              <a:t> generation</a:t>
            </a:r>
            <a:endParaRPr lang="sv-SE" dirty="0"/>
          </a:p>
        </p:txBody>
      </p:sp>
      <p:sp>
        <p:nvSpPr>
          <p:cNvPr id="2" name="Content Placeholder 1"/>
          <p:cNvSpPr>
            <a:spLocks noGrp="1"/>
          </p:cNvSpPr>
          <p:nvPr>
            <p:ph idx="1"/>
          </p:nvPr>
        </p:nvSpPr>
        <p:spPr/>
        <p:txBody>
          <a:bodyPr>
            <a:normAutofit/>
          </a:bodyPr>
          <a:lstStyle/>
          <a:p>
            <a:r>
              <a:rPr lang="en-GB" dirty="0" smtClean="0"/>
              <a:t>Hydropower projected to</a:t>
            </a:r>
            <a:br>
              <a:rPr lang="en-GB" dirty="0" smtClean="0"/>
            </a:br>
            <a:r>
              <a:rPr lang="en-GB" dirty="0" smtClean="0"/>
              <a:t>increase its capacity </a:t>
            </a:r>
            <a:r>
              <a:rPr lang="x-none" dirty="0" smtClean="0"/>
              <a:t>–</a:t>
            </a:r>
            <a:r>
              <a:rPr lang="en-GB" dirty="0" smtClean="0"/>
              <a:t> but</a:t>
            </a:r>
            <a:br>
              <a:rPr lang="en-GB" dirty="0" smtClean="0"/>
            </a:br>
            <a:r>
              <a:rPr lang="en-GB" dirty="0" smtClean="0"/>
              <a:t>remain fairly constant in </a:t>
            </a:r>
            <a:br>
              <a:rPr lang="en-GB" dirty="0" smtClean="0"/>
            </a:br>
            <a:r>
              <a:rPr lang="en-GB" dirty="0" smtClean="0"/>
              <a:t>terms of total share</a:t>
            </a:r>
          </a:p>
          <a:p>
            <a:endParaRPr lang="en-GB" dirty="0"/>
          </a:p>
          <a:p>
            <a:r>
              <a:rPr lang="en-GB" dirty="0" smtClean="0"/>
              <a:t>In terms of renewables, </a:t>
            </a:r>
            <a:br>
              <a:rPr lang="en-GB" dirty="0" smtClean="0"/>
            </a:br>
            <a:r>
              <a:rPr lang="en-GB" dirty="0" smtClean="0"/>
              <a:t>particularly wind and solar </a:t>
            </a:r>
            <a:br>
              <a:rPr lang="en-GB" dirty="0" smtClean="0"/>
            </a:br>
            <a:r>
              <a:rPr lang="en-GB" dirty="0" smtClean="0"/>
              <a:t>PV</a:t>
            </a:r>
            <a:r>
              <a:rPr lang="en-GB" dirty="0"/>
              <a:t> </a:t>
            </a:r>
            <a:r>
              <a:rPr lang="en-GB" dirty="0" smtClean="0"/>
              <a:t>will increase</a:t>
            </a:r>
          </a:p>
          <a:p>
            <a:pPr marL="0" indent="0">
              <a:buNone/>
            </a:pPr>
            <a:endParaRPr lang="en-GB" dirty="0" smtClean="0"/>
          </a:p>
        </p:txBody>
      </p:sp>
      <p:sp>
        <p:nvSpPr>
          <p:cNvPr id="3" name="Date Placeholder 2"/>
          <p:cNvSpPr>
            <a:spLocks noGrp="1"/>
          </p:cNvSpPr>
          <p:nvPr>
            <p:ph type="dt" sz="half" idx="10"/>
          </p:nvPr>
        </p:nvSpPr>
        <p:spPr/>
        <p:txBody>
          <a:bodyPr/>
          <a:lstStyle/>
          <a:p>
            <a:r>
              <a:rPr lang="sv-SE" smtClean="0"/>
              <a:t>2017-10-03</a:t>
            </a:r>
            <a:endParaRPr lang="en-GB" dirty="0"/>
          </a:p>
        </p:txBody>
      </p:sp>
      <p:sp>
        <p:nvSpPr>
          <p:cNvPr id="4" name="Footer Placeholder 3"/>
          <p:cNvSpPr>
            <a:spLocks noGrp="1"/>
          </p:cNvSpPr>
          <p:nvPr>
            <p:ph type="ftr" sz="quarter" idx="11"/>
          </p:nvPr>
        </p:nvSpPr>
        <p:spPr>
          <a:xfrm>
            <a:off x="4038599" y="6356350"/>
            <a:ext cx="4658833" cy="365125"/>
          </a:xfrm>
        </p:spPr>
        <p:txBody>
          <a:bodyPr/>
          <a:lstStyle/>
          <a:p>
            <a:r>
              <a:rPr lang="en-GB" smtClean="0"/>
              <a:t>Hydropower: social, environmental and economic concerns </a:t>
            </a:r>
            <a:endParaRPr lang="en-GB" dirty="0"/>
          </a:p>
        </p:txBody>
      </p:sp>
      <p:sp>
        <p:nvSpPr>
          <p:cNvPr id="5" name="Slide Number Placeholder 4"/>
          <p:cNvSpPr>
            <a:spLocks noGrp="1"/>
          </p:cNvSpPr>
          <p:nvPr>
            <p:ph type="sldNum" sz="quarter" idx="12"/>
          </p:nvPr>
        </p:nvSpPr>
        <p:spPr/>
        <p:txBody>
          <a:bodyPr/>
          <a:lstStyle/>
          <a:p>
            <a:fld id="{A0B7FA9A-6BCF-4CFA-8685-B7A43319A6CD}" type="slidenum">
              <a:rPr lang="en-GB" smtClean="0"/>
              <a:pPr/>
              <a:t>9</a:t>
            </a:fld>
            <a:endParaRPr lang="en-GB" dirty="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03026" y="419212"/>
            <a:ext cx="1941576" cy="762000"/>
          </a:xfrm>
          <a:prstGeom prst="rect">
            <a:avLst/>
          </a:prstGeom>
        </p:spPr>
      </p:pic>
      <p:pic>
        <p:nvPicPr>
          <p:cNvPr id="13" name="Picture 12"/>
          <p:cNvPicPr>
            <a:picLocks noChangeAspect="1"/>
          </p:cNvPicPr>
          <p:nvPr/>
        </p:nvPicPr>
        <p:blipFill>
          <a:blip r:embed="rId4"/>
          <a:stretch>
            <a:fillRect/>
          </a:stretch>
        </p:blipFill>
        <p:spPr>
          <a:xfrm>
            <a:off x="5323082" y="1751607"/>
            <a:ext cx="6362383" cy="4183723"/>
          </a:xfrm>
          <a:prstGeom prst="rect">
            <a:avLst/>
          </a:prstGeom>
        </p:spPr>
      </p:pic>
      <p:sp>
        <p:nvSpPr>
          <p:cNvPr id="14" name="TextBox 13"/>
          <p:cNvSpPr txBox="1"/>
          <p:nvPr/>
        </p:nvSpPr>
        <p:spPr>
          <a:xfrm>
            <a:off x="5431464" y="3864734"/>
            <a:ext cx="6145618" cy="230832"/>
          </a:xfrm>
          <a:prstGeom prst="rect">
            <a:avLst/>
          </a:prstGeom>
          <a:noFill/>
          <a:ln w="19050">
            <a:solidFill>
              <a:srgbClr val="FF0000"/>
            </a:solidFill>
          </a:ln>
        </p:spPr>
        <p:txBody>
          <a:bodyPr wrap="square" rtlCol="0">
            <a:spAutoFit/>
          </a:bodyPr>
          <a:lstStyle/>
          <a:p>
            <a:endParaRPr lang="en-GB" sz="900" dirty="0">
              <a:ln>
                <a:solidFill>
                  <a:srgbClr val="FF0000"/>
                </a:solidFill>
              </a:ln>
            </a:endParaRPr>
          </a:p>
        </p:txBody>
      </p:sp>
      <p:sp>
        <p:nvSpPr>
          <p:cNvPr id="15" name="TextBox 14"/>
          <p:cNvSpPr txBox="1"/>
          <p:nvPr/>
        </p:nvSpPr>
        <p:spPr>
          <a:xfrm>
            <a:off x="5431464" y="5420630"/>
            <a:ext cx="6145618" cy="230832"/>
          </a:xfrm>
          <a:prstGeom prst="rect">
            <a:avLst/>
          </a:prstGeom>
          <a:noFill/>
          <a:ln w="19050">
            <a:solidFill>
              <a:srgbClr val="FF0000"/>
            </a:solidFill>
          </a:ln>
        </p:spPr>
        <p:txBody>
          <a:bodyPr wrap="square" rtlCol="0">
            <a:spAutoFit/>
          </a:bodyPr>
          <a:lstStyle/>
          <a:p>
            <a:endParaRPr lang="en-GB" sz="900" dirty="0">
              <a:ln>
                <a:solidFill>
                  <a:srgbClr val="FF0000"/>
                </a:solidFill>
              </a:ln>
            </a:endParaRPr>
          </a:p>
        </p:txBody>
      </p:sp>
      <p:sp>
        <p:nvSpPr>
          <p:cNvPr id="16" name="TextBox 15"/>
          <p:cNvSpPr txBox="1"/>
          <p:nvPr/>
        </p:nvSpPr>
        <p:spPr>
          <a:xfrm>
            <a:off x="9739422" y="5973064"/>
            <a:ext cx="2179675" cy="246221"/>
          </a:xfrm>
          <a:prstGeom prst="rect">
            <a:avLst/>
          </a:prstGeom>
          <a:noFill/>
        </p:spPr>
        <p:txBody>
          <a:bodyPr wrap="square" rtlCol="0">
            <a:spAutoFit/>
          </a:bodyPr>
          <a:lstStyle/>
          <a:p>
            <a:r>
              <a:rPr lang="en-GB" sz="1000" dirty="0" smtClean="0"/>
              <a:t>Source: IEA (2016)</a:t>
            </a:r>
            <a:endParaRPr lang="en-GB" sz="1000" dirty="0"/>
          </a:p>
        </p:txBody>
      </p:sp>
    </p:spTree>
    <p:extLst>
      <p:ext uri="{BB962C8B-B14F-4D97-AF65-F5344CB8AC3E}">
        <p14:creationId xmlns:p14="http://schemas.microsoft.com/office/powerpoint/2010/main" val="154718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10846</TotalTime>
  <Words>4012</Words>
  <Application>Microsoft Office PowerPoint</Application>
  <PresentationFormat>Widescreen</PresentationFormat>
  <Paragraphs>615</Paragraphs>
  <Slides>46</Slides>
  <Notes>45</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4" baseType="lpstr">
      <vt:lpstr>Arial</vt:lpstr>
      <vt:lpstr>Calibri</vt:lpstr>
      <vt:lpstr>Calibri Light</vt:lpstr>
      <vt:lpstr>Cambria Math</vt:lpstr>
      <vt:lpstr>Times New Roman</vt:lpstr>
      <vt:lpstr>Wingdings</vt:lpstr>
      <vt:lpstr>Office Theme</vt:lpstr>
      <vt:lpstr>Worksheet</vt:lpstr>
      <vt:lpstr>Hydropower Social, environmental &amp; economical concerns</vt:lpstr>
      <vt:lpstr>Reference Energy System</vt:lpstr>
      <vt:lpstr>Reference Energy System</vt:lpstr>
      <vt:lpstr>Reference Energy System  – Hydropower </vt:lpstr>
      <vt:lpstr>Hydropower  Social, environmental and economic concerns</vt:lpstr>
      <vt:lpstr>Global Trends  </vt:lpstr>
      <vt:lpstr>Historical overview</vt:lpstr>
      <vt:lpstr>Demand</vt:lpstr>
      <vt:lpstr>Future generation</vt:lpstr>
      <vt:lpstr>Global capacity</vt:lpstr>
      <vt:lpstr>Global potential, generation &amp; capacity</vt:lpstr>
      <vt:lpstr>Technologies in the hydropower chain</vt:lpstr>
      <vt:lpstr>Introduction</vt:lpstr>
      <vt:lpstr>Governing equations</vt:lpstr>
      <vt:lpstr>Technology overview</vt:lpstr>
      <vt:lpstr>Technology overview</vt:lpstr>
      <vt:lpstr>Technology overview</vt:lpstr>
      <vt:lpstr>Technology overview</vt:lpstr>
      <vt:lpstr>Technology overview</vt:lpstr>
      <vt:lpstr>Choice of turbines</vt:lpstr>
      <vt:lpstr>Reservoir operation</vt:lpstr>
      <vt:lpstr>Hydro specific technical  parameters</vt:lpstr>
      <vt:lpstr>Hydro specific technical  parameters</vt:lpstr>
      <vt:lpstr>Economic concerns</vt:lpstr>
      <vt:lpstr>Economic concerns</vt:lpstr>
      <vt:lpstr>Economic concerns</vt:lpstr>
      <vt:lpstr>Economic concerns</vt:lpstr>
      <vt:lpstr>Economic concerns</vt:lpstr>
      <vt:lpstr>Economic concerns</vt:lpstr>
      <vt:lpstr>Environmental concerns</vt:lpstr>
      <vt:lpstr>Environmental concerns</vt:lpstr>
      <vt:lpstr>Environmental concerns</vt:lpstr>
      <vt:lpstr>Environmental concerns</vt:lpstr>
      <vt:lpstr>Environmental concerns</vt:lpstr>
      <vt:lpstr>Environmental concerns</vt:lpstr>
      <vt:lpstr>Social concerns</vt:lpstr>
      <vt:lpstr>Social concerns</vt:lpstr>
      <vt:lpstr>Social concerns</vt:lpstr>
      <vt:lpstr>Hydropower- Climate Resilience </vt:lpstr>
      <vt:lpstr>Hydropower- Climate Resilience </vt:lpstr>
      <vt:lpstr>Conclusions  </vt:lpstr>
      <vt:lpstr>Conclusions</vt:lpstr>
      <vt:lpstr>Key take away messages</vt:lpstr>
      <vt:lpstr>Key messages</vt:lpstr>
      <vt:lpstr>References</vt:lpstr>
      <vt:lpstr>Changelog and attribution</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Abhishek</dc:creator>
  <cp:lastModifiedBy>Agnese Beltramo</cp:lastModifiedBy>
  <cp:revision>914</cp:revision>
  <dcterms:created xsi:type="dcterms:W3CDTF">2015-09-10T21:41:21Z</dcterms:created>
  <dcterms:modified xsi:type="dcterms:W3CDTF">2017-10-18T12:06:08Z</dcterms:modified>
</cp:coreProperties>
</file>